
<file path=[Content_Types].xml><?xml version="1.0" encoding="utf-8"?>
<Types xmlns="http://schemas.openxmlformats.org/package/2006/content-types">
  <Default ContentType="application/xml" Extension="xml"/>
  <Default ContentType="image/jpeg" Extension="jpeg"/>
  <Default ContentType="image/png" Extension="png"/>
  <Default ContentType="image/jpeg" Extension="jpg"/>
  <Default ContentType="image/x-emf" Extension="emf"/>
  <Default ContentType="image/gif" Extension="gif"/>
  <Default ContentType="application/octet-stream" Extension="svg"/>
  <Default ContentType="application/vnd.openxmlformats-officedocument.presentationml.printerSettings" Extension="bin"/>
  <Default ContentType="application/vnd.openxmlformats-package.relationships+xml" Extension="rels"/>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presentationml.tableStyles+xml" PartName="/ppt/tableStyles.xml"/>
  <Override ContentType="application/vnd.openxmlformats-package.core-properties+xml" PartName="/docProps/core.xml"/>
  <Override ContentType="application/vnd.openxmlformats-officedocument.extended-properties+xml" PartName="/docProps/app.xml"/>
  <Override ContentType="application/vnd.openxmlformats-officedocument.theme+xml" PartName="/ppt/theme/noteTheme.xml"/>
  <Override ContentType="application/vnd.openxmlformats-officedocument.theme+xml" PartName="/ppt/theme/slideTheme.xml"/>
  <Override ContentType="application/vnd.openxmlformats-officedocument.presentationml.slideLayout+xml" PartName="/ppt/slideLayouts/slideLayout1.xml"/>
  <Override ContentType="application/vnd.openxmlformats-officedocument.presentationml.slide+xml" PartName="/ppt/slides/slide1.xml"/>
  <Override ContentType="application/vnd.openxmlformats-officedocument.presentationml.slideLayout+xml" PartName="/ppt/slideLayouts/slideLayout2.xml"/>
  <Override ContentType="application/vnd.openxmlformats-officedocument.presentationml.slide+xml" PartName="/ppt/slides/slide2.xml"/>
  <Override ContentType="application/vnd.openxmlformats-officedocument.presentationml.slideLayout+xml" PartName="/ppt/slideLayouts/slideLayout3.xml"/>
  <Override ContentType="application/vnd.openxmlformats-officedocument.presentationml.slide+xml" PartName="/ppt/slides/slide3.xml"/>
  <Override ContentType="application/vnd.openxmlformats-officedocument.presentationml.slideLayout+xml" PartName="/ppt/slideLayouts/slideLayout4.xml"/>
  <Override ContentType="application/vnd.openxmlformats-officedocument.presentationml.slide+xml" PartName="/ppt/slides/slide4.xml"/>
  <Override ContentType="application/vnd.openxmlformats-officedocument.presentationml.slideLayout+xml" PartName="/ppt/slideLayouts/slideLayout5.xml"/>
  <Override ContentType="application/vnd.openxmlformats-officedocument.presentationml.slide+xml" PartName="/ppt/slides/slide5.xml"/>
  <Override ContentType="application/vnd.openxmlformats-officedocument.presentationml.slideLayout+xml" PartName="/ppt/slideLayouts/slideLayout6.xml"/>
  <Override ContentType="application/vnd.openxmlformats-officedocument.presentationml.slide+xml" PartName="/ppt/slides/slide6.xml"/>
  <Override ContentType="application/vnd.openxmlformats-officedocument.presentationml.slideLayout+xml" PartName="/ppt/slideLayouts/slideLayout7.xml"/>
  <Override ContentType="application/vnd.openxmlformats-officedocument.presentationml.slide+xml" PartName="/ppt/slides/slide7.xml"/>
  <Override ContentType="application/vnd.openxmlformats-officedocument.presentationml.slideLayout+xml" PartName="/ppt/slideLayouts/slideLayout8.xml"/>
  <Override ContentType="application/vnd.openxmlformats-officedocument.presentationml.slide+xml" PartName="/ppt/slides/slide8.xml"/>
  <Override ContentType="application/vnd.openxmlformats-officedocument.presentationml.slideLayout+xml" PartName="/ppt/slideLayouts/slideLayout9.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xml" PartName="/ppt/slides/slide10.xml"/>
  <Override ContentType="application/vnd.openxmlformats-officedocument.presentationml.slideLayout+xml" PartName="/ppt/slideLayouts/slideLayout11.xml"/>
  <Override ContentType="application/vnd.openxmlformats-officedocument.presentationml.slide+xml" PartName="/ppt/slides/slide11.xml"/>
  <Override ContentType="application/vnd.openxmlformats-officedocument.presentationml.slideLayout+xml" PartName="/ppt/slideLayouts/slideLayout12.xml"/>
  <Override ContentType="application/vnd.openxmlformats-officedocument.presentationml.slide+xml" PartName="/ppt/slides/slide12.xml"/>
  <Override ContentType="application/vnd.openxmlformats-officedocument.presentationml.slideLayout+xml" PartName="/ppt/slideLayouts/slideLayout13.xml"/>
  <Override ContentType="application/vnd.openxmlformats-officedocument.presentationml.slide+xml" PartName="/ppt/slides/slide13.xml"/>
  <Override ContentType="application/vnd.openxmlformats-officedocument.presentationml.slideLayout+xml" PartName="/ppt/slideLayouts/slideLayout14.xml"/>
  <Override ContentType="application/vnd.openxmlformats-officedocument.presentationml.slide+xml" PartName="/ppt/slides/slide14.xml"/>
  <Override ContentType="application/vnd.openxmlformats-officedocument.presentationml.slideLayout+xml" PartName="/ppt/slideLayouts/slideLayout15.xml"/>
  <Override ContentType="application/vnd.openxmlformats-officedocument.presentationml.slide+xml" PartName="/ppt/slides/slide15.xml"/>
  <Override ContentType="application/vnd.openxmlformats-officedocument.presentationml.slideLayout+xml" PartName="/ppt/slideLayouts/slideLayout16.xml"/>
  <Override ContentType="application/vnd.openxmlformats-officedocument.presentationml.slide+xml" PartName="/ppt/slides/slide16.xml"/>
  <Override ContentType="application/vnd.openxmlformats-officedocument.presentationml.slideLayout+xml" PartName="/ppt/slideLayouts/slideLayout17.xml"/>
  <Override ContentType="application/vnd.openxmlformats-officedocument.presentationml.slide+xml" PartName="/ppt/slides/slide17.xml"/>
  <Override ContentType="application/vnd.openxmlformats-officedocument.presentationml.slideLayout+xml" PartName="/ppt/slideLayouts/slideLayout18.xml"/>
  <Override ContentType="application/vnd.openxmlformats-officedocument.presentationml.slide+xml" PartName="/ppt/slides/slide18.xml"/>
  <Override ContentType="application/vnd.openxmlformats-officedocument.presentationml.slideLayout+xml" PartName="/ppt/slideLayouts/slideLayout19.xml"/>
  <Override ContentType="application/vnd.openxmlformats-officedocument.presentationml.slide+xml" PartName="/ppt/slides/slide19.xml"/>
  <Override ContentType="application/vnd.openxmlformats-officedocument.presentationml.slideLayout+xml" PartName="/ppt/slideLayouts/slideLayout20.xml"/>
  <Override ContentType="application/vnd.openxmlformats-officedocument.presentationml.slide+xml" PartName="/ppt/slides/slide20.xml"/>
  <Override ContentType="application/vnd.openxmlformats-officedocument.presentationml.slideLayout+xml" PartName="/ppt/slideLayouts/slideLayout21.xml"/>
  <Override ContentType="application/vnd.openxmlformats-officedocument.presentationml.slide+xml" PartName="/ppt/slides/slide21.xml"/>
  <Override ContentType="application/vnd.openxmlformats-officedocument.presentationml.slideLayout+xml" PartName="/ppt/slideLayouts/slideLayout22.xml"/>
  <Override ContentType="application/vnd.openxmlformats-officedocument.presentationml.slide+xml" PartName="/ppt/slides/slide22.xml"/>
  <Override ContentType="application/vnd.openxmlformats-officedocument.presentationml.slideLayout+xml" PartName="/ppt/slideLayouts/slideLayout23.xml"/>
  <Override ContentType="application/vnd.openxmlformats-officedocument.presentationml.slide+xml" PartName="/ppt/slides/slide23.xml"/>
  <Override ContentType="application/vnd.openxmlformats-officedocument.presentationml.slideLayout+xml" PartName="/ppt/slideLayouts/slideLayout24.xml"/>
  <Override ContentType="application/vnd.openxmlformats-officedocument.presentationml.slide+xml" PartName="/ppt/slides/slide24.xml"/>
  <Override ContentType="application/vnd.openxmlformats-officedocument.presentationml.slideLayout+xml" PartName="/ppt/slideLayouts/slideLayout25.xml"/>
  <Override ContentType="application/vnd.openxmlformats-officedocument.presentationml.slide+xml" PartName="/ppt/slides/slide25.xml"/>
  <Override ContentType="application/vnd.openxmlformats-officedocument.presentationml.slideLayout+xml" PartName="/ppt/slideLayouts/slideLayout26.xml"/>
  <Override ContentType="application/vnd.openxmlformats-officedocument.presentationml.slide+xml" PartName="/ppt/slides/slide26.xml"/>
  <Override ContentType="application/vnd.openxmlformats-officedocument.presentationml.slideLayout+xml" PartName="/ppt/slideLayouts/slideLayout27.xml"/>
  <Override ContentType="application/vnd.openxmlformats-officedocument.presentationml.slide+xml" PartName="/ppt/slides/slide27.xml"/>
  <Override ContentType="application/vnd.openxmlformats-officedocument.presentationml.slideLayout+xml" PartName="/ppt/slideLayouts/slideLayout28.xml"/>
  <Override ContentType="application/vnd.openxmlformats-officedocument.presentationml.slide+xml" PartName="/ppt/slides/slide28.xml"/>
  <Override ContentType="application/vnd.openxmlformats-officedocument.presentationml.slideLayout+xml" PartName="/ppt/slideLayouts/slideLayout29.xml"/>
  <Override ContentType="application/vnd.openxmlformats-officedocument.presentationml.slide+xml" PartName="/ppt/slides/slide29.xml"/>
  <Override ContentType="application/vnd.openxmlformats-officedocument.presentationml.slideLayout+xml" PartName="/ppt/slideLayouts/slideLayout30.xml"/>
  <Override ContentType="application/vnd.openxmlformats-officedocument.presentationml.slide+xml" PartName="/ppt/slides/slide30.xml"/>
  <Override ContentType="application/vnd.openxmlformats-officedocument.presentationml.slideLayout+xml" PartName="/ppt/slideLayouts/slideLayout31.xml"/>
  <Override ContentType="application/vnd.openxmlformats-officedocument.presentationml.slide+xml" PartName="/ppt/slides/slide31.xml"/>
  <Override ContentType="application/vnd.openxmlformats-officedocument.presentationml.slideLayout+xml" PartName="/ppt/slideLayouts/slideLayout32.xml"/>
  <Override ContentType="application/vnd.openxmlformats-officedocument.presentationml.slide+xml" PartName="/ppt/slides/slide32.xml"/>
  <Override ContentType="application/vnd.openxmlformats-officedocument.presentationml.slideLayout+xml" PartName="/ppt/slideLayouts/slideLayout33.xml"/>
  <Override ContentType="application/vnd.openxmlformats-officedocument.presentationml.slide+xml" PartName="/ppt/slides/slide33.xml"/>
  <Override ContentType="application/vnd.openxmlformats-officedocument.presentationml.slideLayout+xml" PartName="/ppt/slideLayouts/slideLayout34.xml"/>
  <Override ContentType="application/vnd.openxmlformats-officedocument.presentationml.slide+xml" PartName="/ppt/slides/slide34.xml"/>
  <Override ContentType="application/vnd.openxmlformats-officedocument.presentationml.slideLayout+xml" PartName="/ppt/slideLayouts/slideLayout35.xml"/>
  <Override ContentType="application/vnd.openxmlformats-officedocument.presentationml.slide+xml" PartName="/ppt/slides/slide35.xml"/>
  <Override ContentType="application/vnd.openxmlformats-officedocument.presentationml.slideLayout+xml" PartName="/ppt/slideLayouts/slideLayout36.xml"/>
  <Override ContentType="application/vnd.openxmlformats-officedocument.presentationml.slide+xml" PartName="/ppt/slides/slide36.xml"/>
  <Override ContentType="application/vnd.openxmlformats-officedocument.presentationml.slideLayout+xml" PartName="/ppt/slideLayouts/slideLayout37.xml"/>
  <Override ContentType="application/vnd.openxmlformats-officedocument.presentationml.slide+xml" PartName="/ppt/slides/slide37.xml"/>
  <Override ContentType="application/vnd.openxmlformats-officedocument.presentationml.slideLayout+xml" PartName="/ppt/slideLayouts/slideLayout38.xml"/>
  <Override ContentType="application/vnd.openxmlformats-officedocument.presentationml.slide+xml" PartName="/ppt/slides/slide38.xml"/>
  <Override ContentType="application/vnd.openxmlformats-officedocument.presentationml.slideLayout+xml" PartName="/ppt/slideLayouts/slideLayout39.xml"/>
  <Override ContentType="application/vnd.openxmlformats-officedocument.presentationml.slide+xml" PartName="/ppt/slides/slide39.xml"/>
  <Override ContentType="application/vnd.openxmlformats-officedocument.presentationml.slideLayout+xml" PartName="/ppt/slideLayouts/slideLayout40.xml"/>
  <Override ContentType="application/vnd.openxmlformats-officedocument.presentationml.slide+xml" PartName="/ppt/slides/slide40.xml"/>
  <Override ContentType="application/vnd.openxmlformats-officedocument.presentationml.slideLayout+xml" PartName="/ppt/slideLayouts/slideLayout41.xml"/>
  <Override ContentType="application/vnd.openxmlformats-officedocument.presentationml.slide+xml" PartName="/ppt/slides/slide41.xml"/>
  <Override ContentType="application/vnd.openxmlformats-officedocument.presentationml.slideLayout+xml" PartName="/ppt/slideLayouts/slideLayout42.xml"/>
  <Override ContentType="application/vnd.openxmlformats-officedocument.presentationml.slide+xml" PartName="/ppt/slides/slide42.xml"/>
  <Override ContentType="application/vnd.openxmlformats-officedocument.presentationml.slideLayout+xml" PartName="/ppt/slideLayouts/slideLayout43.xml"/>
  <Override ContentType="application/vnd.openxmlformats-officedocument.presentationml.slide+xml" PartName="/ppt/slides/slide43.xml"/>
  <Override ContentType="application/vnd.openxmlformats-officedocument.presentationml.slideLayout+xml" PartName="/ppt/slideLayouts/slideLayout44.xml"/>
  <Override ContentType="application/vnd.openxmlformats-officedocument.presentationml.slide+xml" PartName="/ppt/slides/slide44.xml"/>
  <Override ContentType="application/vnd.openxmlformats-officedocument.presentationml.slideLayout+xml" PartName="/ppt/slideLayouts/slideLayout45.xml"/>
  <Override ContentType="application/vnd.openxmlformats-officedocument.presentationml.slide+xml" PartName="/ppt/slides/slide45.xml"/>
  <Override ContentType="application/vnd.openxmlformats-officedocument.presentationml.slideLayout+xml" PartName="/ppt/slideLayouts/slideLayout46.xml"/>
  <Override ContentType="application/vnd.openxmlformats-officedocument.presentationml.slide+xml" PartName="/ppt/slides/slide46.xml"/>
  <Override ContentType="application/vnd.openxmlformats-officedocument.presentationml.slideLayout+xml" PartName="/ppt/slideLayouts/slideLayout47.xml"/>
  <Override ContentType="application/vnd.openxmlformats-officedocument.presentationml.slide+xml" PartName="/ppt/slides/slide47.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 Id="rId2" Target="docProps/core.xml" Type="http://schemas.openxmlformats.org/package/2006/relationships/metadata/core-properties"/>
  <Relationship Id="rId3" Target="docProps/app.xml" Type="http://schemas.openxmlformats.org/officeDocument/2006/relationships/extended-properties"/>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
  </p:notesMasterIdLst>
  <p:sldIdLst>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564"/>
    <p:restoredTop autoAdjust="0" sz="94671"/>
  </p:normalViewPr>
  <p:slideViewPr>
    <p:cSldViewPr snapToGrid="0" snapToObjects="1">
      <p:cViewPr varScale="1">
        <p:scale>
          <a:sx d="100" n="72"/>
          <a:sy d="100" n="72"/>
        </p:scale>
        <p:origin x="-1520" y="-104"/>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printerSettings/printerSettings1.bin" Type="http://schemas.openxmlformats.org/officeDocument/2006/relationships/printerSettings"/>
  <Relationship Id="rId3" Target="notesMasters/notesMaster1.xml" Type="http://schemas.openxmlformats.org/officeDocument/2006/relationships/notesMaster"/>
  <Relationship Id="rId4" Target="presProps.xml" Type="http://schemas.openxmlformats.org/officeDocument/2006/relationships/presProps"/>
  <Relationship Id="rId5" Target="viewProps.xml" Type="http://schemas.openxmlformats.org/officeDocument/2006/relationships/viewProps"/>
  <Relationship Id="rId6" Target="tableStyles.xml" Type="http://schemas.openxmlformats.org/officeDocument/2006/relationships/tableStyles"/>
  <Relationship Id="rId7" Target="theme/slideTheme.xml" Type="http://schemas.openxmlformats.org/officeDocument/2006/relationships/theme"/>
<Relationship Id="rId8" Target="slides/slide1.xml" Type="http://schemas.openxmlformats.org/officeDocument/2006/relationships/slide"/><Relationship Id="rId9" Target="slides/slide2.xml" Type="http://schemas.openxmlformats.org/officeDocument/2006/relationships/slide"/><Relationship Id="rId10" Target="slides/slide3.xml" Type="http://schemas.openxmlformats.org/officeDocument/2006/relationships/slide"/><Relationship Id="rId11" Target="slides/slide4.xml" Type="http://schemas.openxmlformats.org/officeDocument/2006/relationship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slides/slide47.xml" Type="http://schemas.openxmlformats.org/officeDocument/2006/relationships/slide"/></Relationships>

</file>

<file path=ppt/notesMasters/_rels/notesMaster1.xml.rels><?xml version="1.0" encoding="UTF-8" standalone="yes"?>
<Relationships xmlns="http://schemas.openxmlformats.org/package/2006/relationships">
  <Relationship Id="rId1" Target="../theme/noteTheme.xml" Type="http://schemas.openxmlformats.org/officeDocument/2006/relationships/theme"/>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7200"/>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7200"/>
          </a:xfrm>
          <a:prstGeom prst="rect">
            <a:avLst/>
          </a:prstGeom>
        </p:spPr>
        <p:txBody>
          <a:bodyPr bIns="45720" lIns="91440" rIns="91440" rtlCol="0" tIns="45720" vert="horz"/>
          <a:lstStyle>
            <a:lvl1pPr algn="r">
              <a:defRPr sz="1200"/>
            </a:lvl1pPr>
          </a:lstStyle>
          <a:p>
            <a:fld id="{5A3F0FA6-DD01-074D-9B83-F351BC58F837}" type="datetimeFigureOut">
              <a:rPr lang="en-US" smtClean="0"/>
              <a:t>11/20/13</a:t>
            </a:fld>
            <a:endParaRPr lang="en-US"/>
          </a:p>
        </p:txBody>
      </p:sp>
      <p:sp>
        <p:nvSpPr>
          <p:cNvPr id="4" name="Slide Image Placeholder 3"/>
          <p:cNvSpPr>
            <a:spLocks noChangeAspect="1" noGrp="1" noRot="1"/>
          </p:cNvSpPr>
          <p:nvPr>
            <p:ph idx="2" type="sldImg"/>
          </p:nvPr>
        </p:nvSpPr>
        <p:spPr>
          <a:xfrm>
            <a:off x="1143000" y="685800"/>
            <a:ext cx="4572000" cy="34290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343400"/>
            <a:ext cx="5486400" cy="411480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7200"/>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7200"/>
          </a:xfrm>
          <a:prstGeom prst="rect">
            <a:avLst/>
          </a:prstGeom>
        </p:spPr>
        <p:txBody>
          <a:bodyPr anchor="b" bIns="45720" lIns="91440" rIns="91440" rtlCol="0" tIns="45720" vert="horz"/>
          <a:lstStyle>
            <a:lvl1pPr algn="r">
              <a:defRPr sz="1200"/>
            </a:lvl1pPr>
          </a:lstStyle>
          <a:p>
            <a:fld id="{9B044979-84E1-504C-B1EE-E22D39373971}" type="slidenum">
              <a:rPr lang="en-US" smtClean="0"/>
              <a:t>‹#›</a:t>
            </a:fld>
            <a:endParaRPr lang="en-US"/>
          </a:p>
        </p:txBody>
      </p:sp>
    </p:spTree>
    <p:extLst>
      <p:ext uri="{BB962C8B-B14F-4D97-AF65-F5344CB8AC3E}">
        <p14:creationId xmlns:p14="http://schemas.microsoft.com/office/powerpoint/2010/main" val="2056911298"/>
      </p:ext>
    </p:extLst>
  </p:cSld>
  <p:clrMap accent1="accent1" accent2="accent2" accent3="accent3" accent4="accent4" accent5="accent5" accent6="accent6" bg1="lt1" bg2="lt2" folHlink="folHlink" hlink="hlink" tx1="dk1" tx2="dk2"/>
  <p:notesStyle>
    <a:lvl1pPr algn="l" defTabSz="457200" eaLnBrk="1" hangingPunct="1" latinLnBrk="0" marL="0" rtl="0">
      <a:defRPr kern="1200" sz="1200">
        <a:solidFill>
          <a:schemeClr val="tx1"/>
        </a:solidFill>
        <a:latin typeface="+mn-lt"/>
        <a:ea typeface="+mn-ea"/>
        <a:cs typeface="+mn-cs"/>
      </a:defRPr>
    </a:lvl1pPr>
    <a:lvl2pPr algn="l" defTabSz="457200" eaLnBrk="1" hangingPunct="1" latinLnBrk="0" marL="457200" rtl="0">
      <a:defRPr kern="1200" sz="1200">
        <a:solidFill>
          <a:schemeClr val="tx1"/>
        </a:solidFill>
        <a:latin typeface="+mn-lt"/>
        <a:ea typeface="+mn-ea"/>
        <a:cs typeface="+mn-cs"/>
      </a:defRPr>
    </a:lvl2pPr>
    <a:lvl3pPr algn="l" defTabSz="457200" eaLnBrk="1" hangingPunct="1" latinLnBrk="0" marL="914400" rtl="0">
      <a:defRPr kern="1200" sz="1200">
        <a:solidFill>
          <a:schemeClr val="tx1"/>
        </a:solidFill>
        <a:latin typeface="+mn-lt"/>
        <a:ea typeface="+mn-ea"/>
        <a:cs typeface="+mn-cs"/>
      </a:defRPr>
    </a:lvl3pPr>
    <a:lvl4pPr algn="l" defTabSz="457200" eaLnBrk="1" hangingPunct="1" latinLnBrk="0" marL="1371600" rtl="0">
      <a:defRPr kern="1200" sz="1200">
        <a:solidFill>
          <a:schemeClr val="tx1"/>
        </a:solidFill>
        <a:latin typeface="+mn-lt"/>
        <a:ea typeface="+mn-ea"/>
        <a:cs typeface="+mn-cs"/>
      </a:defRPr>
    </a:lvl4pPr>
    <a:lvl5pPr algn="l" defTabSz="457200" eaLnBrk="1" hangingPunct="1" latinLnBrk="0" marL="1828800" rtl="0">
      <a:defRPr kern="1200" sz="1200">
        <a:solidFill>
          <a:schemeClr val="tx1"/>
        </a:solidFill>
        <a:latin typeface="+mn-lt"/>
        <a:ea typeface="+mn-ea"/>
        <a:cs typeface="+mn-cs"/>
      </a:defRPr>
    </a:lvl5pPr>
    <a:lvl6pPr algn="l" defTabSz="457200" eaLnBrk="1" hangingPunct="1" latinLnBrk="0" marL="2286000" rtl="0">
      <a:defRPr kern="1200" sz="1200">
        <a:solidFill>
          <a:schemeClr val="tx1"/>
        </a:solidFill>
        <a:latin typeface="+mn-lt"/>
        <a:ea typeface="+mn-ea"/>
        <a:cs typeface="+mn-cs"/>
      </a:defRPr>
    </a:lvl6pPr>
    <a:lvl7pPr algn="l" defTabSz="457200" eaLnBrk="1" hangingPunct="1" latinLnBrk="0" marL="2743200" rtl="0">
      <a:defRPr kern="1200" sz="1200">
        <a:solidFill>
          <a:schemeClr val="tx1"/>
        </a:solidFill>
        <a:latin typeface="+mn-lt"/>
        <a:ea typeface="+mn-ea"/>
        <a:cs typeface="+mn-cs"/>
      </a:defRPr>
    </a:lvl7pPr>
    <a:lvl8pPr algn="l" defTabSz="457200" eaLnBrk="1" hangingPunct="1" latinLnBrk="0" marL="3200400" rtl="0">
      <a:defRPr kern="1200" sz="1200">
        <a:solidFill>
          <a:schemeClr val="tx1"/>
        </a:solidFill>
        <a:latin typeface="+mn-lt"/>
        <a:ea typeface="+mn-ea"/>
        <a:cs typeface="+mn-cs"/>
      </a:defRPr>
    </a:lvl8pPr>
    <a:lvl9pPr algn="l" defTabSz="457200" eaLnBrk="1" hangingPunct="1" latinLnBrk="0" marL="3657600" rtl="0">
      <a:defRPr kern="1200"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24400"/>
            <a:ext cx="3581400" cy="381000"/>
          </a:xfrm>
          <a:prstGeom prst="rect">
            <a:avLst/>
          </a:prstGeom>
        </p:spPr>
        <p:txBody>
          <a:bodyPr vert="horz" lIns="0" tIns="0" rIns="0" bIns="0"/>
          <a:lstStyle>
            <a:lvl1pPr>
              <a:defRPr sz="2000" b="0">
                <a:solidFill>
                  <a:schemeClr val="bg2"/>
                </a:solidFill>
              </a:defRPr>
            </a:lvl1pPr>
          </a:lstStyle>
          <a:p>
            <a:r>
              <a:rPr lang="en-US" dirty="0" smtClean="0"/>
              <a:t>Boundless Lecture Slides</a:t>
            </a:r>
            <a:endParaRPr lang="en-US" dirty="0"/>
          </a:p>
        </p:txBody>
      </p:sp>
    </p:spTree>
    <p:extLst>
      <p:ext uri="{BB962C8B-B14F-4D97-AF65-F5344CB8AC3E}">
        <p14:creationId xmlns:p14="http://schemas.microsoft.com/office/powerpoint/2010/main" val="277237269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_header">
    <p:spTree>
      <p:nvGrpSpPr>
        <p:cNvPr id="1" name=""/>
        <p:cNvGrpSpPr/>
        <p:nvPr/>
      </p:nvGrpSpPr>
      <p:grpSpPr>
        <a:xfrm>
          <a:off x="0" y="0"/>
          <a:ext cx="0" cy="0"/>
          <a:chOff x="0" y="0"/>
          <a:chExt cx="0" cy="0"/>
        </a:xfrm>
      </p:grpSpPr>
      <p:sp>
        <p:nvSpPr>
          <p:cNvPr id="5" name="Line 5"/>
          <p:cNvSpPr>
            <a:spLocks noChangeShapeType="1"/>
          </p:cNvSpPr>
          <p:nvPr userDrawn="1"/>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userDrawn="1"/>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userDrawn="1"/>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457200" y="5029200"/>
            <a:ext cx="8229600" cy="1143000"/>
          </a:xfrm>
          <a:prstGeom prst="rect">
            <a:avLst/>
          </a:prstGeom>
        </p:spPr>
        <p:txBody>
          <a:bodyPr vert="horz"/>
          <a:lstStyle>
            <a:lvl1pPr>
              <a:defRPr sz="48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3456275"/>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_platform">
    <p:spTree>
      <p:nvGrpSpPr>
        <p:cNvPr id="1" name=""/>
        <p:cNvGrpSpPr/>
        <p:nvPr/>
      </p:nvGrpSpPr>
      <p:grpSpPr>
        <a:xfrm>
          <a:off x="0" y="0"/>
          <a:ext cx="0" cy="0"/>
          <a:chOff x="0" y="0"/>
          <a:chExt cx="0" cy="0"/>
        </a:xfrm>
      </p:grpSpPr>
      <p:sp>
        <p:nvSpPr>
          <p:cNvPr id="7" name="Title 6"/>
          <p:cNvSpPr>
            <a:spLocks noGrp="1"/>
          </p:cNvSpPr>
          <p:nvPr>
            <p:ph type="title"/>
          </p:nvPr>
        </p:nvSpPr>
        <p:spPr>
          <a:xfrm>
            <a:off x="3429000" y="274638"/>
            <a:ext cx="5410200" cy="5635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6019800" y="1219200"/>
            <a:ext cx="2819400" cy="5029200"/>
          </a:xfrm>
          <a:prstGeom prst="rect">
            <a:avLst/>
          </a:prstGeom>
        </p:spPr>
        <p:txBody>
          <a:bodyPr vert="horz" lIns="0" tIns="0" rIns="0" bIns="0"/>
          <a:lstStyle>
            <a:lvl1pPr algn="l">
              <a:defRPr>
                <a:solidFill>
                  <a:schemeClr val="tx2"/>
                </a:solidFill>
              </a:defRPr>
            </a:lvl1pPr>
            <a:lvl2pPr marL="0" indent="0" algn="l">
              <a:lnSpc>
                <a:spcPct val="110000"/>
              </a:lnSpc>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68375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_boundles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29000" y="990600"/>
            <a:ext cx="5410200" cy="5410200"/>
          </a:xfrm>
          <a:prstGeom prst="rect">
            <a:avLst/>
          </a:prstGeom>
        </p:spPr>
        <p:txBody>
          <a:bodyPr vert="horz" lIns="0" tIns="0" rIns="0" bIns="0"/>
          <a:lstStyle>
            <a:lvl1pPr marL="0" indent="0">
              <a:defRPr sz="1000">
                <a:solidFill>
                  <a:srgbClr val="808080"/>
                </a:solidFill>
              </a:defRPr>
            </a:lvl1pPr>
            <a:lvl2pPr marL="0" indent="0">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429000" y="274638"/>
            <a:ext cx="5410200" cy="7159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70381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33700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pter_continued">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5263837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
  <Relationship Id="rId1" Target="../theme/slideTheme.xml" Type="http://schemas.openxmlformats.org/officeDocument/2006/relationships/theme"/>
<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Lst>
  <p:transition xmlns:p14="http://schemas.microsoft.com/office/powerpoint/2010/main"/>
  <p:txStyles>
    <p:titleStyle>
      <a:lvl1pPr algn="l" eaLnBrk="1" fontAlgn="base" hangingPunct="1" rtl="0">
        <a:spcBef>
          <a:spcPct val="0"/>
        </a:spcBef>
        <a:spcAft>
          <a:spcPct val="0"/>
        </a:spcAft>
        <a:defRPr b="1" sz="3000">
          <a:solidFill>
            <a:srgbClr val="FFFFFF"/>
          </a:solidFill>
          <a:latin typeface="+mj-lt"/>
          <a:ea typeface="+mj-ea"/>
          <a:cs typeface="+mj-cs"/>
          <a:sym charset="0" typeface="Helvetica Neue"/>
        </a:defRPr>
      </a:lvl1pPr>
      <a:lvl2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2pPr>
      <a:lvl3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3pPr>
      <a:lvl4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4pPr>
      <a:lvl5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5pPr>
      <a:lvl6pPr algn="l" eaLnBrk="1" fontAlgn="base" hangingPunct="1" marL="4572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6pPr>
      <a:lvl7pPr algn="l" eaLnBrk="1" fontAlgn="base" hangingPunct="1" marL="9144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7pPr>
      <a:lvl8pPr algn="l" eaLnBrk="1" fontAlgn="base" hangingPunct="1" marL="13716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8pPr>
      <a:lvl9pPr algn="l" eaLnBrk="1" fontAlgn="base" hangingPunct="1" marL="18288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9pPr>
    </p:titleStyle>
    <p:bodyStyle>
      <a:lvl1pPr algn="l" eaLnBrk="1" fontAlgn="base" hangingPunct="1" indent="-342900" marL="342900" rtl="0">
        <a:spcBef>
          <a:spcPts val="800"/>
        </a:spcBef>
        <a:spcAft>
          <a:spcPct val="0"/>
        </a:spcAft>
        <a:defRPr sz="1400">
          <a:solidFill>
            <a:schemeClr val="tx1"/>
          </a:solidFill>
          <a:latin typeface="+mn-lt"/>
          <a:ea typeface="+mn-ea"/>
          <a:cs typeface="+mn-cs"/>
          <a:sym charset="0" typeface="Helvetica Neue"/>
        </a:defRPr>
      </a:lvl1pPr>
      <a:lvl2pPr algn="l" eaLnBrk="1" fontAlgn="base" hangingPunct="1" indent="-127000" marL="127000" rtl="0">
        <a:spcBef>
          <a:spcPts val="400"/>
        </a:spcBef>
        <a:spcAft>
          <a:spcPct val="0"/>
        </a:spcAft>
        <a:buClr>
          <a:srgbClr val="828282"/>
        </a:buClr>
        <a:buSzPct val="100000"/>
        <a:buFont charset="0" typeface="Arial"/>
        <a:buChar char="•"/>
        <a:defRPr sz="1200">
          <a:solidFill>
            <a:srgbClr val="828282"/>
          </a:solidFill>
          <a:latin charset="0" typeface="Arial"/>
          <a:ea typeface="+mn-ea"/>
          <a:cs typeface="+mn-cs"/>
          <a:sym charset="0" typeface="Arial"/>
        </a:defRPr>
      </a:lvl2pPr>
      <a:lvl3pPr algn="l" eaLnBrk="1" fontAlgn="base" hangingPunct="1" indent="-127000" marL="393700" rtl="0">
        <a:spcBef>
          <a:spcPts val="600"/>
        </a:spcBef>
        <a:spcAft>
          <a:spcPct val="0"/>
        </a:spcAft>
        <a:buClr>
          <a:srgbClr val="828282"/>
        </a:buClr>
        <a:buSzPct val="100000"/>
        <a:buFont charset="0" typeface="Helvetica Neue"/>
        <a:buChar char="-"/>
        <a:defRPr sz="1200">
          <a:solidFill>
            <a:srgbClr val="828282"/>
          </a:solidFill>
          <a:latin typeface="+mn-lt"/>
          <a:ea typeface="+mn-ea"/>
          <a:cs typeface="+mn-cs"/>
          <a:sym charset="0" typeface="Helvetica Neue"/>
        </a:defRPr>
      </a:lvl3pPr>
      <a:lvl4pPr algn="l" eaLnBrk="1" fontAlgn="base" hangingPunct="1" indent="-228600" marL="1562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4pPr>
      <a:lvl5pPr algn="l" eaLnBrk="1" fontAlgn="base" hangingPunct="1" indent="-228600" marL="20193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5pPr>
      <a:lvl6pPr algn="l" eaLnBrk="1" fontAlgn="base" hangingPunct="1" indent="-228600" marL="24765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6pPr>
      <a:lvl7pPr algn="l" eaLnBrk="1" fontAlgn="base" hangingPunct="1" indent="-228600" marL="29337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7pPr>
      <a:lvl8pPr algn="l" eaLnBrk="1" fontAlgn="base" hangingPunct="1" indent="-228600" marL="33909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8pPr>
      <a:lvl9pPr algn="l" eaLnBrk="1" fontAlgn="base" hangingPunct="1" indent="-228600" marL="3848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global-warming-114/?campaign_content=book_624_chapter_13&amp;campaign_term=Physics&amp;utm_campaign=powerpoint&amp;utm_medium=direct&amp;utm_source=boundless" TargetMode="External"/>
<Relationship Id="rId1" Type="http://schemas.openxmlformats.org/officeDocument/2006/relationships/slideLayout" Target="../slideLayouts/slideLayout10.xml"/>
<Relationship Id="rId2" Type="http://schemas.openxmlformats.org/officeDocument/2006/relationships/image" Target="../media/image13.jpg"/>
<Relationship Id="rId6" Target="../media/image11.png" Type="http://schemas.openxmlformats.org/officeDocument/2006/relationships/image"/>
</Relationships>

</file>

<file path=ppt/slides/_rels/slide11.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phase-equilbrium-115/?campaign_content=book_624_chapter_13&amp;campaign_term=Physics&amp;utm_campaign=powerpoint&amp;utm_medium=direct&amp;utm_source=boundless" TargetMode="External"/>
<Relationship Id="rId1" Type="http://schemas.openxmlformats.org/officeDocument/2006/relationships/slideLayout" Target="../slideLayouts/slideLayout11.xml"/>
<Relationship Id="rId2" Type="http://schemas.openxmlformats.org/officeDocument/2006/relationships/image" Target="../media/image13.jpg"/>
<Relationship Id="rId6" Target="../media/image12.jpg" Type="http://schemas.openxmlformats.org/officeDocument/2006/relationships/image"/>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2.xml"/>
<Relationship Id="rId2" Type="http://schemas.openxmlformats.org/officeDocument/2006/relationships/image" Target="../media/image2.png"/>
<Relationship Id="rId3" Type="http://schemas.openxmlformats.org/officeDocument/2006/relationships/image" Target="../media/image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5.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4.xml"/>
<Relationship Id="rId2" Type="http://schemas.openxmlformats.org/officeDocument/2006/relationships/image" Target="../media/image2.png"/>
<Relationship Id="rId3" Type="http://schemas.openxmlformats.org/officeDocument/2006/relationships/image" Target="../media/image5.png"/>
</Relationships>

</file>

<file path=ppt/slides/_rels/slide15.xml.rels><?xml version="1.0" encoding="UTF-8" standalone="yes"?>
<Relationships xmlns="http://schemas.openxmlformats.org/package/2006/relationships">
<Relationship Id="rId1" Type="http://schemas.openxmlformats.org/officeDocument/2006/relationships/slideLayout" Target="../slideLayouts/slideLayout15.xml"/>
<Relationship Id="rId2" Type="http://schemas.openxmlformats.org/officeDocument/2006/relationships/image" Target="../media/image2.png"/>
<Relationship Id="rId3" Type="http://schemas.openxmlformats.org/officeDocument/2006/relationships/image" Target="../media/image5.png"/>
</Relationships>

</file>

<file path=ppt/slides/_rels/slide1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30/latest/?collection=col11406/1.7" TargetMode="External"/>
<Relationship Id="rId5" Type="http://schemas.openxmlformats.org/officeDocument/2006/relationships/hyperlink" Target="http://www.boundless.com/physics/textbooks/boundless-physics-textbook/heat-and-heat-transfer-13/methods-of-heat-transfer-113/radiation-400-6032/images/good-and-poor-radiator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6.xml"/>
<Relationship Id="rId2" Type="http://schemas.openxmlformats.org/officeDocument/2006/relationships/image" Target="../media/image5.png"/>
<Relationship Id="rId7" Target="../media/image15.jpg" Type="http://schemas.openxmlformats.org/officeDocument/2006/relationships/image"/>
</Relationships>

</file>

<file path=ppt/slides/_rels/slide1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30/latest/?collection=col11406/1.7" TargetMode="External"/>
<Relationship Id="rId5" Type="http://schemas.openxmlformats.org/officeDocument/2006/relationships/hyperlink" Target="http://www.boundless.com/physics/textbooks/boundless-physics-textbook/heat-and-heat-transfer-13/methods-of-heat-transfer-113/radiation-400-6032/images/radiation-spectrum/?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7.xml"/>
<Relationship Id="rId2" Type="http://schemas.openxmlformats.org/officeDocument/2006/relationships/image" Target="../media/image5.png"/>
<Relationship Id="rId7" Target="../media/image16.jpg" Type="http://schemas.openxmlformats.org/officeDocument/2006/relationships/image"/>
</Relationships>

</file>

<file path=ppt/slides/_rels/slide18.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Calorimetry" TargetMode="External"/>
<Relationship Id="rId5" Type="http://schemas.openxmlformats.org/officeDocument/2006/relationships/hyperlink" Target="http://www.boundless.com/physics/textbooks/boundless-physics-textbook/heat-and-heat-transfer-13/specific-heat-111/calorimetry-394-6047/images/ice-calorimet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8.xml"/>
<Relationship Id="rId2" Type="http://schemas.openxmlformats.org/officeDocument/2006/relationships/image" Target="../media/image5.png"/>
<Relationship Id="rId7" Target="../media/image17.jpg" Type="http://schemas.openxmlformats.org/officeDocument/2006/relationships/image"/>
</Relationships>

</file>

<file path=ppt/slides/_rels/slide19.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Fire" TargetMode="External"/>
<Relationship Id="rId5" Type="http://schemas.openxmlformats.org/officeDocument/2006/relationships/hyperlink" Target="http://www.boundless.com/physics/textbooks/boundless-physics-textbook/heat-and-heat-transfer-13/methods-of-heat-transfer-113/radiation-400-6032/images/radiation-from-a-fire/?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9.xml"/>
<Relationship Id="rId2" Type="http://schemas.openxmlformats.org/officeDocument/2006/relationships/image" Target="../media/image5.png"/>
<Relationship Id="rId7" Target="../media/image18.jpg" Type="http://schemas.openxmlformats.org/officeDocument/2006/relationships/image"/>
</Relationships>

</file>

<file path=ppt/slides/_rels/slide2.xml.rels><?xml version="1.0" encoding="UTF-8" standalone="yes"?>
<Relationships xmlns="http://schemas.openxmlformats.org/package/2006/relationships">
<Relationship Id="rId3" Type="http://schemas.openxmlformats.org/officeDocument/2006/relationships/image" Target="../media/image3.png"/>
<Relationship Id="rId4" Type="http://schemas.openxmlformats.org/officeDocument/2006/relationships/image" Target="../media/image2.png"/>
<Relationship Id="rId5" Type="http://schemas.openxmlformats.org/officeDocument/2006/relationships/image" Target="../media/image5.png"/>
<Relationship Id="rId6" Type="http://schemas.openxmlformats.org/officeDocument/2006/relationships/hyperlink" Target="mailto:educators@boundless.com" TargetMode="External"/>
<Relationship Id="rId7" Type="http://schemas.openxmlformats.org/officeDocument/2006/relationships/hyperlink" Target="http://boundless.com/teaching-platform" TargetMode="External"/>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www.publicdomainpictures.net/view-image.php?image=8182&amp;picture=icicle-drip" TargetMode="External"/>
<Relationship Id="rId5" Type="http://schemas.openxmlformats.org/officeDocument/2006/relationships/hyperlink" Target="http://www.boundless.com/physics/textbooks/boundless-physics-textbook/heat-and-heat-transfer-13/phase-change-and-latent-heat-112/latent-heat-397-11289/images/melting-icicle/?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0.xml"/>
<Relationship Id="rId2" Type="http://schemas.openxmlformats.org/officeDocument/2006/relationships/image" Target="../media/image5.png"/>
<Relationship Id="rId7" Target="../media/image9.jpg" Type="http://schemas.openxmlformats.org/officeDocument/2006/relationships/image"/>
</Relationships>

</file>

<file path=ppt/slides/_rels/slide2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5/latest/?collection=col11406/1.7" TargetMode="External"/>
<Relationship Id="rId5" Type="http://schemas.openxmlformats.org/officeDocument/2006/relationships/hyperlink" Target="http://www.boundless.com/physics/textbooks/boundless-physics-textbook/heat-and-heat-transfer-13/phase-change-and-latent-heat-112/latent-heat-397-11289/images/phase-transition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1.xml"/>
<Relationship Id="rId2" Type="http://schemas.openxmlformats.org/officeDocument/2006/relationships/image" Target="../media/image5.png"/>
<Relationship Id="rId7" Target="../media/image19.jpg" Type="http://schemas.openxmlformats.org/officeDocument/2006/relationships/image"/>
</Relationships>

</file>

<file path=ppt/slides/_rels/slide2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1/latest/?collection=col11406/1.7" TargetMode="External"/>
<Relationship Id="rId5" Type="http://schemas.openxmlformats.org/officeDocument/2006/relationships/hyperlink" Target="http://www.boundless.com/physics/textbooks/boundless-physics-textbook/heat-and-heat-transfer-13/introduction-110/overview-of-heat-389-8077/images/examples-of-heat-transf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2.xml"/>
<Relationship Id="rId2" Type="http://schemas.openxmlformats.org/officeDocument/2006/relationships/image" Target="../media/image5.png"/>
<Relationship Id="rId7" Target="../media/image8.jpg" Type="http://schemas.openxmlformats.org/officeDocument/2006/relationships/image"/>
</Relationships>

</file>

<file path=ppt/slides/_rels/slide2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19/latest/?collection=col11406/1.7" TargetMode="External"/>
<Relationship Id="rId5" Type="http://schemas.openxmlformats.org/officeDocument/2006/relationships/hyperlink" Target="http://www.boundless.com/physics/textbooks/boundless-physics-textbook/heat-and-heat-transfer-13/phase-equilbrium-115/evaporation-402-6300/images/vapor-pressure-diagram/?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3.xml"/>
<Relationship Id="rId2" Type="http://schemas.openxmlformats.org/officeDocument/2006/relationships/image" Target="../media/image5.png"/>
<Relationship Id="rId7" Target="../media/image12.jpg" Type="http://schemas.openxmlformats.org/officeDocument/2006/relationships/image"/>
</Relationships>

</file>

<file path=ppt/slides/_rels/slide24.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Julius_Robert_von_Mayer" TargetMode="External"/>
<Relationship Id="rId5" Type="http://schemas.openxmlformats.org/officeDocument/2006/relationships/hyperlink" Target="http://www.boundless.com/physics/textbooks/boundless-physics-textbook/heat-and-heat-transfer-13/specific-heat-111/specific-heat-for-an-ideal-gas-at-constant-pressure-and-volume-395-6238/images/julius-robert-may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4.xml"/>
<Relationship Id="rId2" Type="http://schemas.openxmlformats.org/officeDocument/2006/relationships/image" Target="../media/image5.png"/>
<Relationship Id="rId7" Target="../media/image20.jpg" Type="http://schemas.openxmlformats.org/officeDocument/2006/relationships/image"/>
</Relationships>

</file>

<file path=ppt/slides/_rels/slide25.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Water_vapour%23Air_and_water_vapor_density_interactions_at_equal_temperatures" TargetMode="External"/>
<Relationship Id="rId5" Type="http://schemas.openxmlformats.org/officeDocument/2006/relationships/hyperlink" Target="http://www.boundless.com/physics/textbooks/boundless-physics-textbook/heat-and-heat-transfer-13/phase-equilbrium-115/the-evaporating-atmosphere-403-11264/images/water-vapor-in-the-atmosphere/?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5.xml"/>
<Relationship Id="rId2" Type="http://schemas.openxmlformats.org/officeDocument/2006/relationships/image" Target="../media/image5.png"/>
<Relationship Id="rId7" Target="../media/image21.jpg" Type="http://schemas.openxmlformats.org/officeDocument/2006/relationships/image"/>
</Relationships>

</file>

<file path=ppt/slides/_rels/slide26.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introduction-110/heat-as-energy-transfer-390-10942/images/heat-transfer/?campaign_content=book_624_chapter_13&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26.xml"/>
<Relationship Id="rId2" Type="http://schemas.openxmlformats.org/officeDocument/2006/relationships/image" Target="../media/image5.png"/>
<Relationship Id="rId5" Target="../media/image22.jpg" Type="http://schemas.openxmlformats.org/officeDocument/2006/relationships/image"/>
</Relationships>

</file>

<file path=ppt/slides/_rels/slide2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3/latest/?collection=col11406/1.7" TargetMode="External"/>
<Relationship Id="rId5" Type="http://schemas.openxmlformats.org/officeDocument/2006/relationships/hyperlink" Target="http://www.boundless.com/physics/textbooks/boundless-physics-textbook/heat-and-heat-transfer-13/introduction-110/heat-as-energy-transfer-390-10942/images/heat-transfer-and-equilibrium/?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7.xml"/>
<Relationship Id="rId2" Type="http://schemas.openxmlformats.org/officeDocument/2006/relationships/image" Target="../media/image5.png"/>
<Relationship Id="rId7" Target="../media/image23.jpg" Type="http://schemas.openxmlformats.org/officeDocument/2006/relationships/image"/>
</Relationships>

</file>

<file path=ppt/slides/_rels/slide2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8/latest/?collection=col11406/1.7" TargetMode="External"/>
<Relationship Id="rId5" Type="http://schemas.openxmlformats.org/officeDocument/2006/relationships/hyperlink" Target="http://www.boundless.com/physics/textbooks/boundless-physics-textbook/heat-and-heat-transfer-13/methods-of-heat-transfer-113/conduction-398-11290/images/effect-of-thickness-on-heat-conduction/?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8.xml"/>
<Relationship Id="rId2" Type="http://schemas.openxmlformats.org/officeDocument/2006/relationships/image" Target="../media/image5.png"/>
<Relationship Id="rId7" Target="../media/image24.jpg" Type="http://schemas.openxmlformats.org/officeDocument/2006/relationships/image"/>
</Relationships>

</file>

<file path=ppt/slides/_rels/slide29.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specific-heat-111/specific-heat-393-11178/images/specific-heat-capacity/?campaign_content=book_624_chapter_13&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29.xml"/>
<Relationship Id="rId2" Type="http://schemas.openxmlformats.org/officeDocument/2006/relationships/image" Target="../media/image5.png"/>
<Relationship Id="rId5" Target="../media/image25.jpg" Type="http://schemas.openxmlformats.org/officeDocument/2006/relationships/image"/>
</Relationships>

</file>

<file path=ppt/slides/_rels/slide3.xml.rels><?xml version="1.0" encoding="UTF-8" standalone="yes"?>
<Relationships xmlns="http://schemas.openxmlformats.org/package/2006/relationships">
<Relationship Id="rId3" Type="http://schemas.openxmlformats.org/officeDocument/2006/relationships/hyperlink" Target="http://www.boundless.com" TargetMode="External"/>
<Relationship Id="rId4" Type="http://schemas.openxmlformats.org/officeDocument/2006/relationships/image" Target="../media/image2.png"/>
<Relationship Id="rId5" Type="http://schemas.openxmlformats.org/officeDocument/2006/relationships/image" Target="../media/image5.png"/>
<Relationship Id="rId1" Type="http://schemas.openxmlformats.org/officeDocument/2006/relationships/slideLayout" Target="../slideLayouts/slideLayout3.xml"/>
<Relationship Id="rId2" Type="http://schemas.openxmlformats.org/officeDocument/2006/relationships/image" Target="../media/image6.jpg"/>
</Relationships>

</file>

<file path=ppt/slides/_rels/slide3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4/latest/?collection=col11406/1.7" TargetMode="External"/>
<Relationship Id="rId5" Type="http://schemas.openxmlformats.org/officeDocument/2006/relationships/hyperlink" Target="http://www.boundless.com/physics/textbooks/boundless-physics-textbook/heat-and-heat-transfer-13/specific-heat-111/specific-heat-393-11178/images/specific-heat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0.xml"/>
<Relationship Id="rId2" Type="http://schemas.openxmlformats.org/officeDocument/2006/relationships/image" Target="../media/image5.png"/>
<Relationship Id="rId7" Target="../media/image26.png" Type="http://schemas.openxmlformats.org/officeDocument/2006/relationships/image"/>
</Relationships>

</file>

<file path=ppt/slides/_rels/slide3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5/latest/?collection=col11406/1.7" TargetMode="External"/>
<Relationship Id="rId5" Type="http://schemas.openxmlformats.org/officeDocument/2006/relationships/hyperlink" Target="http://www.boundless.com/physics/textbooks/boundless-physics-textbook/heat-and-heat-transfer-13/phase-change-and-latent-heat-112/latent-heat-397-11289/images/heating-and-phase-changes-of-wat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1.xml"/>
<Relationship Id="rId2" Type="http://schemas.openxmlformats.org/officeDocument/2006/relationships/image" Target="../media/image5.png"/>
<Relationship Id="rId7" Target="../media/image27.jpg" Type="http://schemas.openxmlformats.org/officeDocument/2006/relationships/image"/>
</Relationships>

</file>

<file path=ppt/slides/_rels/slide32.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phase-change-and-latent-heat-112/latent-heat-397-11289/images/heating-up-ice/?campaign_content=book_624_chapter_13&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32.xml"/>
<Relationship Id="rId2" Type="http://schemas.openxmlformats.org/officeDocument/2006/relationships/image" Target="../media/image5.png"/>
<Relationship Id="rId5" Target="../media/image28.jpg" Type="http://schemas.openxmlformats.org/officeDocument/2006/relationships/image"/>
</Relationships>

</file>

<file path=ppt/slides/_rels/slide33.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Thermally_Agitated_Molecule.gif" TargetMode="External"/>
<Relationship Id="rId5" Type="http://schemas.openxmlformats.org/officeDocument/2006/relationships/hyperlink" Target="http://www.boundless.com/physics/textbooks/boundless-physics-textbook/heat-and-heat-transfer-13/specific-heat-111/specific-heat-for-an-ideal-gas-at-constant-pressure-and-volume-395-6238/images/molecular-internal-vibration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3.xml"/>
<Relationship Id="rId2" Type="http://schemas.openxmlformats.org/officeDocument/2006/relationships/image" Target="../media/image5.png"/>
<Relationship Id="rId7" Target="../media/image29.gif" Type="http://schemas.openxmlformats.org/officeDocument/2006/relationships/image"/>
</Relationships>

</file>

<file path=ppt/slides/_rels/slide3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4/latest/?collection=col11406/1.7" TargetMode="External"/>
<Relationship Id="rId5" Type="http://schemas.openxmlformats.org/officeDocument/2006/relationships/hyperlink" Target="http://www.boundless.com/physics/textbooks/boundless-physics-textbook/heat-and-heat-transfer-13/specific-heat-111/specific-heat-393-11178/images/heat-transfer-and-specific-heat-capacity/?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4.xml"/>
<Relationship Id="rId2" Type="http://schemas.openxmlformats.org/officeDocument/2006/relationships/image" Target="../media/image5.png"/>
<Relationship Id="rId7" Target="../media/image30.jpg" Type="http://schemas.openxmlformats.org/officeDocument/2006/relationships/image"/>
</Relationships>

</file>

<file path=ppt/slides/_rels/slide3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8/latest/?collection=col11406/1.7" TargetMode="External"/>
<Relationship Id="rId5" Type="http://schemas.openxmlformats.org/officeDocument/2006/relationships/hyperlink" Target="http://www.boundless.com/physics/textbooks/boundless-physics-textbook/heat-and-heat-transfer-13/methods-of-heat-transfer-113/conduction-398-11290/images/microscopic-illustration-of-conduction/?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5.xml"/>
<Relationship Id="rId2" Type="http://schemas.openxmlformats.org/officeDocument/2006/relationships/image" Target="../media/image5.png"/>
<Relationship Id="rId7" Target="../media/image10.jpg" Type="http://schemas.openxmlformats.org/officeDocument/2006/relationships/image"/>
</Relationships>

</file>

<file path=ppt/slides/_rels/slide36.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Heat" TargetMode="External"/>
<Relationship Id="rId5" Type="http://schemas.openxmlformats.org/officeDocument/2006/relationships/hyperlink" Target="http://www.boundless.com/physics/textbooks/boundless-physics-textbook/heat-and-heat-transfer-13/introduction-110/internal-energy-391-10927/images/the-sun-and-internal-energy/?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6.xml"/>
<Relationship Id="rId2" Type="http://schemas.openxmlformats.org/officeDocument/2006/relationships/image" Target="../media/image5.png"/>
<Relationship Id="rId7" Target="../media/image31.jpg" Type="http://schemas.openxmlformats.org/officeDocument/2006/relationships/image"/>
</Relationships>

</file>

<file path=ppt/slides/_rels/slide3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3/latest/?collection=col11406/1.7" TargetMode="External"/>
<Relationship Id="rId5" Type="http://schemas.openxmlformats.org/officeDocument/2006/relationships/hyperlink" Target="http://www.boundless.com/physics/textbooks/boundless-physics-textbook/heat-and-heat-transfer-13/introduction-110/heat-as-energy-transfer-390-10942/images/equivalence-of-heat-and-work/?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7.xml"/>
<Relationship Id="rId2" Type="http://schemas.openxmlformats.org/officeDocument/2006/relationships/image" Target="../media/image5.png"/>
<Relationship Id="rId7" Target="../media/image32.jpg" Type="http://schemas.openxmlformats.org/officeDocument/2006/relationships/image"/>
</Relationships>

</file>

<file path=ppt/slides/_rels/slide38.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commons.wikimedia.org/wiki/File:Bomb_Calorimeter.png" TargetMode="External"/>
<Relationship Id="rId5" Type="http://schemas.openxmlformats.org/officeDocument/2006/relationships/hyperlink" Target="http://www.boundless.com/physics/textbooks/boundless-physics-textbook/heat-and-heat-transfer-13/specific-heat-111/solving-problems-with-calorimetry-396-11257/images/bomb-calorimet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8.xml"/>
<Relationship Id="rId2" Type="http://schemas.openxmlformats.org/officeDocument/2006/relationships/image" Target="../media/image5.png"/>
<Relationship Id="rId7" Target="../media/image33.png" Type="http://schemas.openxmlformats.org/officeDocument/2006/relationships/image"/>
</Relationships>

</file>

<file path=ppt/slides/_rels/slide39.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Greenhouse_effect" TargetMode="External"/>
<Relationship Id="rId5" Type="http://schemas.openxmlformats.org/officeDocument/2006/relationships/hyperlink" Target="http://www.boundless.com/physics/textbooks/boundless-physics-textbook/heat-and-heat-transfer-13/global-warming-114/greenhouse-gases-and-global-warming-401-5591/images/the-greenhouse-effect/?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9.xml"/>
<Relationship Id="rId2" Type="http://schemas.openxmlformats.org/officeDocument/2006/relationships/image" Target="../media/image5.png"/>
<Relationship Id="rId7" Target="../media/image11.png" Type="http://schemas.openxmlformats.org/officeDocument/2006/relationships/image"/>
</Relationships>

</file>

<file path=ppt/slides/_rels/slide4.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campaign_content=book_624_chapter_13&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4.xml"/>
<Relationship Id="rId2" Type="http://schemas.openxmlformats.org/officeDocument/2006/relationships/image" Target="../media/image2.png"/>
<Relationship Id="rId6" Target="../media/image8.jpg" Type="http://schemas.openxmlformats.org/officeDocument/2006/relationships/image"/>
<Relationship Id="rId7" Target="../media/image9.jpg" Type="http://schemas.openxmlformats.org/officeDocument/2006/relationships/image"/>
<Relationship Id="rId8" Target="../media/image10.jpg" Type="http://schemas.openxmlformats.org/officeDocument/2006/relationships/image"/>
<Relationship Id="rId9" Target="../media/image11.png" Type="http://schemas.openxmlformats.org/officeDocument/2006/relationships/image"/>
</Relationships>

</file>

<file path=ppt/slides/_rels/slide4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29/latest/?collection=col11406/1.7" TargetMode="External"/>
<Relationship Id="rId5" Type="http://schemas.openxmlformats.org/officeDocument/2006/relationships/hyperlink" Target="http://www.boundless.com/physics/textbooks/boundless-physics-textbook/heat-and-heat-transfer-13/methods-of-heat-transfer-113/convection-399-6057/images/convection-in-a-pot-of-water/?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0.xml"/>
<Relationship Id="rId2" Type="http://schemas.openxmlformats.org/officeDocument/2006/relationships/image" Target="../media/image5.png"/>
<Relationship Id="rId7" Target="../media/image34.jpg" Type="http://schemas.openxmlformats.org/officeDocument/2006/relationships/image"/>
</Relationships>

</file>

<file path=ppt/slides/_rels/slide41.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Cumulus_clouds" TargetMode="External"/>
<Relationship Id="rId5" Type="http://schemas.openxmlformats.org/officeDocument/2006/relationships/hyperlink" Target="http://www.boundless.com/physics/textbooks/boundless-physics-textbook/heat-and-heat-transfer-13/methods-of-heat-transfer-113/convection-399-6057/images/http-en-wikipedia-org-wiki-cumulus_cloud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1.xml"/>
<Relationship Id="rId2" Type="http://schemas.openxmlformats.org/officeDocument/2006/relationships/image" Target="../media/image5.png"/>
<Relationship Id="rId7" Target="../media/image35.jpg" Type="http://schemas.openxmlformats.org/officeDocument/2006/relationships/image"/>
</Relationships>

</file>

<file path=ppt/slides/_rels/slide42.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Convection" TargetMode="External"/>
<Relationship Id="rId5" Type="http://schemas.openxmlformats.org/officeDocument/2006/relationships/hyperlink" Target="http://www.boundless.com/physics/textbooks/boundless-physics-textbook/heat-and-heat-transfer-13/methods-of-heat-transfer-113/convection-399-6057/images/convection-cells/?campaign_content=book_624_chapter_13&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2.xml"/>
<Relationship Id="rId2" Type="http://schemas.openxmlformats.org/officeDocument/2006/relationships/image" Target="../media/image5.png"/>
<Relationship Id="rId7" Target="../media/image36.png" Type="http://schemas.openxmlformats.org/officeDocument/2006/relationships/image"/>
</Relationships>

</file>

<file path=ppt/slides/_rels/slide43.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introduction-110/heat-as-energy-transfer-390-10942/images/where-is-the-most-heat-lost/?campaign_content=book_624_chapter_13&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43.xml"/>
<Relationship Id="rId2" Type="http://schemas.openxmlformats.org/officeDocument/2006/relationships/image" Target="../media/image5.png"/>
</Relationships>

</file>

<file path=ppt/slides/_rels/slide44.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blackbody" TargetMode="External"/>
<Relationship Id="rId22" Type="http://schemas.openxmlformats.org/officeDocument/2006/relationships/hyperlink" Target="http://creativecommons.org/licenses/by/3.0/" TargetMode="External"/>
<Relationship Id="rId23" Type="http://schemas.openxmlformats.org/officeDocument/2006/relationships/hyperlink" Target="http://cnx.org/content/m42230/latest/?collection=col11406/1.7"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constant-pressure%20calorimeter"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www.boundless.com//physics/definition/constant-volume-calorimeter"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tionary.org/wiki/calorimeter" TargetMode="External"/>
<Relationship Id="rId1" Type="http://schemas.openxmlformats.org/officeDocument/2006/relationships/slideLayout" Target="../slideLayouts/slideLayout44.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greenhouse_gas"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greenhouse_effect"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Calorimetry" TargetMode="External"/>
<Relationship Id="rId32" Type="http://schemas.openxmlformats.org/officeDocument/2006/relationships/hyperlink" Target="http://en.wikipedia.org/wiki/Calorimeter" TargetMode="External"/>
<Relationship Id="rId9" Type="http://schemas.openxmlformats.org/officeDocument/2006/relationships/hyperlink" Target="http://arxiv.org/abs/0903.4603"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radiative_transfer" TargetMode="External"/>
<Relationship Id="rId8" Type="http://schemas.openxmlformats.org/officeDocument/2006/relationships/hyperlink" Target="http://creativecommons.org/licenses/by/3.0/us/"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positive_feedback" TargetMode="External"/>
<Relationship Id="rId35" Type="http://schemas.openxmlformats.org/officeDocument/2006/relationships/image" Target="../media/image2.png"/>
<Relationship Id="rId36" Type="http://schemas.openxmlformats.org/officeDocument/2006/relationships/image" Target="../media/image5.png"/>
<Relationship Id="rId10" Type="http://schemas.openxmlformats.org/officeDocument/2006/relationships/hyperlink" Target="http://creativecommons.org/licenses/by-sa/3.0/" TargetMode="External"/>
<Relationship Id="rId11" Type="http://schemas.openxmlformats.org/officeDocument/2006/relationships/hyperlink" Target="http://en.wikipedia.org/wiki/Radiative_transfer"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arthobservatory.nasa.gov/Features/Aerosols/page3.php"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Greenhouse_effect"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www.ipcc.ch/publications_and_data/ar4/wg1/en/tssts-2-1.html"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emissivity" TargetMode="External"/>
</Relationships>

</file>

<file path=ppt/slides/_rels/slide45.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Relations_between_heat_capacities"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Ideal_gas"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Vaporizatio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Evaporation"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tionary.org/wiki/heat_transfer" TargetMode="External"/>
<Relationship Id="rId1" Type="http://schemas.openxmlformats.org/officeDocument/2006/relationships/slideLayout" Target="../slideLayouts/slideLayout45.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natural%20convection"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226/latest/?collection=col11406/1.7" TargetMode="External"/>
<Relationship Id="rId30" Type="http://schemas.openxmlformats.org/officeDocument/2006/relationships/hyperlink" Target="http://creativecommons.org/licenses/by/3.0/" TargetMode="External"/>
<Relationship Id="rId31" Type="http://schemas.openxmlformats.org/officeDocument/2006/relationships/hyperlink" Target="http://en.wiktionary.org/wiki/calorimetry" TargetMode="External"/>
<Relationship Id="rId32" Type="http://schemas.openxmlformats.org/officeDocument/2006/relationships/hyperlink" Target="http://cnx.org/content/m42226/latest/?collection=col11406/1.7" TargetMode="External"/>
<Relationship Id="rId9" Type="http://schemas.openxmlformats.org/officeDocument/2006/relationships/hyperlink" Target="http://cnx.org/content/m42229/latest/?collection=col11406/1.7"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Convection" TargetMode="External"/>
<Relationship Id="rId8" Type="http://schemas.openxmlformats.org/officeDocument/2006/relationships/hyperlink" Target="http://creativecommons.org/licenses/by/3.0/" TargetMode="External"/>
<Relationship Id="rId33" Type="http://schemas.openxmlformats.org/officeDocument/2006/relationships/hyperlink" Target="http://creativecommons.org/licenses/by/3.0/" TargetMode="External"/>
<Relationship Id="rId34" Type="http://schemas.openxmlformats.org/officeDocument/2006/relationships/hyperlink" Target="http://cnx.org/content/m42221/latest/?collection=col11406/1.7" TargetMode="External"/>
<Relationship Id="rId35" Type="http://schemas.openxmlformats.org/officeDocument/2006/relationships/hyperlink" Target="http://creativecommons.org/licenses/by/3.0/" TargetMode="External"/>
<Relationship Id="rId36" Type="http://schemas.openxmlformats.org/officeDocument/2006/relationships/hyperlink" Target="http://cnx.org/content/m42226/latest/?collection=col11406/1.7"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specific_heat"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adiabatic%20index"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Fundamental%20Thermodynamic%20Relation"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Julius_Robert_von_Mayer"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Specific_hea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Heat"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46.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www.boundless.com//physics/definition/thermal-equilibrium--2" TargetMode="External"/>
<Relationship Id="rId22" Type="http://schemas.openxmlformats.org/officeDocument/2006/relationships/hyperlink" Target="http://creativecommons.org/licenses/by/3.0/" TargetMode="External"/>
<Relationship Id="rId23" Type="http://schemas.openxmlformats.org/officeDocument/2006/relationships/hyperlink" Target="http://cnx.org/content/m42223/latest/?collection=col11406/1.7"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Heat"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tionary.org/wiki/specific_heat_capacity"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Heat_capacity" TargetMode="External"/>
<Relationship Id="rId1" Type="http://schemas.openxmlformats.org/officeDocument/2006/relationships/slideLayout" Target="../slideLayouts/slideLayout46.xml"/>
<Relationship Id="rId2" Type="http://schemas.openxmlformats.org/officeDocument/2006/relationships/hyperlink" Target="http://creativecommons.org/licenses/by/3.0/" TargetMode="External"/>
<Relationship Id="rId3" Type="http://schemas.openxmlformats.org/officeDocument/2006/relationships/hyperlink" Target="http://cnx.org/content/m42223/latest/?collection=col11406/1.7"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isolated_system" TargetMode="External"/>
<Relationship Id="rId30" Type="http://schemas.openxmlformats.org/officeDocument/2006/relationships/hyperlink" Target="https://creativecommons.org/licenses/by/4.0/" TargetMode="External"/>
<Relationship Id="rId31" Type="http://schemas.openxmlformats.org/officeDocument/2006/relationships/hyperlink" Target="http://cnx.org/content/m42224/latest/?collection=col11406/1.7" TargetMode="External"/>
<Relationship Id="rId32" Type="http://schemas.openxmlformats.org/officeDocument/2006/relationships/hyperlink" Target="http://cnx.org/contents/85abf193-2bd2-4908-8563-90b8a7ac8df6@9.110" TargetMode="External"/>
<Relationship Id="rId9" Type="http://schemas.openxmlformats.org/officeDocument/2006/relationships/hyperlink" Target="http://en.wikipedia.org/wiki/Internal_energy" TargetMode="External"/>
<Relationship Id="rId6" Type="http://schemas.openxmlformats.org/officeDocument/2006/relationships/hyperlink" Target="http://creativecommons.org/licenses/by-sa/3.0/" TargetMode="External"/>
<Relationship Id="rId7" Type="http://schemas.openxmlformats.org/officeDocument/2006/relationships/hyperlink" Target="http://www.boundless.com//physics/definition/internal-energy"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combustion"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Calorimetry"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heat_capacity"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tionary.org/wiki/enthalpy"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Heat_capacity"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www.boundless.com//physics/definition/mechanical-equivalent-of-heat"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kilocalorie"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tionary.org/wiki/equilibrium"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47.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thermal%20conductivity"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Conduction_(heat)" TargetMode="External"/>
<Relationship Id="rId24" Type="http://schemas.openxmlformats.org/officeDocument/2006/relationships/hyperlink" Target="http://creativecommons.org/licenses/by/3.0/" TargetMode="External"/>
<Relationship Id="rId25" Type="http://schemas.openxmlformats.org/officeDocument/2006/relationships/hyperlink" Target="http://cnx.org/content/m42228/latest/?collection=col11406/1.7"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42226/latest/?collection=col11406/1.7" TargetMode="External"/>
<Relationship Id="rId28" Type="http://schemas.openxmlformats.org/officeDocument/2006/relationships/hyperlink" Target="http://attribution.license.14" TargetMode="External"/>
<Relationship Id="rId29" Type="http://schemas.openxmlformats.org/officeDocument/2006/relationships/hyperlink" Target="http://attribution.url.14" TargetMode="External"/>
<Relationship Id="rId1" Type="http://schemas.openxmlformats.org/officeDocument/2006/relationships/slideLayout" Target="../slideLayouts/slideLayout47.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condensation"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Evaporation" TargetMode="External"/>
<Relationship Id="rId30" Type="http://schemas.openxmlformats.org/officeDocument/2006/relationships/hyperlink" Target="http://attribution.license.16" TargetMode="External"/>
<Relationship Id="rId31" Type="http://schemas.openxmlformats.org/officeDocument/2006/relationships/hyperlink" Target="http://attribution.url.15" TargetMode="External"/>
<Relationship Id="rId32" Type="http://schemas.openxmlformats.org/officeDocument/2006/relationships/hyperlink" Target="http://attribution.url.16" TargetMode="External"/>
<Relationship Id="rId9" Type="http://schemas.openxmlformats.org/officeDocument/2006/relationships/hyperlink" Target="http://en.wikipedia.org/wiki/Earth's_atmosphere"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Phase_(matter)%23Phase_equilibrium" TargetMode="External"/>
<Relationship Id="rId8" Type="http://schemas.openxmlformats.org/officeDocument/2006/relationships/hyperlink" Target="http://creativecommons.org/licenses/by-sa/3.0/" TargetMode="External"/>
<Relationship Id="rId33" Type="http://schemas.openxmlformats.org/officeDocument/2006/relationships/hyperlink" Target="http://attribution.license.17" TargetMode="External"/>
<Relationship Id="rId34" Type="http://schemas.openxmlformats.org/officeDocument/2006/relationships/hyperlink" Target="http://attribution.url.17" TargetMode="External"/>
<Relationship Id="rId35" Type="http://schemas.openxmlformats.org/officeDocument/2006/relationships/hyperlink" Target="http://attribution.license.18" TargetMode="External"/>
<Relationship Id="rId36" Type="http://schemas.openxmlformats.org/officeDocument/2006/relationships/hyperlink" Target="http://attribution.url.18"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sublimation"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www.boundless.com//physics/definition/latent-heat-of-vaporization"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www.boundless.com//physics/definition/latent-heat-of-fusion"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42225/latest/?collection=col11406/1.7"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Latent_heat" TargetMode="External"/>
<Relationship Id="rId37" Type="http://schemas.openxmlformats.org/officeDocument/2006/relationships/hyperlink" Target="http://attribution.license.19" TargetMode="External"/>
<Relationship Id="rId38" Type="http://schemas.openxmlformats.org/officeDocument/2006/relationships/hyperlink" Target="http://attribution.url.19"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xml.rels><?xml version="1.0" encoding="UTF-8" standalone="yes"?>
<Relationships xmlns="http://schemas.openxmlformats.org/package/2006/relationships">
<Relationship Id="rId3" Type="http://schemas.openxmlformats.org/officeDocument/2006/relationships/hyperlink" Target="http://www.boundless.com/physics/textbooks/boundless-physics-textbook/heat-and-heat-transfer-13/?campaign_content=book_624_chapter_13&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5.xml"/>
<Relationship Id="rId2" Type="http://schemas.openxmlformats.org/officeDocument/2006/relationships/image" Target="../media/image2.png"/>
<Relationship Id="rId6" Target="../media/image12.jpg" Type="http://schemas.openxmlformats.org/officeDocument/2006/relationships/image"/>
</Relationships>

</file>

<file path=ppt/slides/_rels/slide6.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introduction-110/?campaign_content=book_624_chapter_13&amp;campaign_term=Physics&amp;utm_campaign=powerpoint&amp;utm_medium=direct&amp;utm_source=boundless" TargetMode="External"/>
<Relationship Id="rId1" Type="http://schemas.openxmlformats.org/officeDocument/2006/relationships/slideLayout" Target="../slideLayouts/slideLayout6.xml"/>
<Relationship Id="rId2" Type="http://schemas.openxmlformats.org/officeDocument/2006/relationships/image" Target="../media/image13.jpg"/>
<Relationship Id="rId6" Target="../media/image8.jpg" Type="http://schemas.openxmlformats.org/officeDocument/2006/relationships/image"/>
</Relationships>

</file>

<file path=ppt/slides/_rels/slide7.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specific-heat-111/?campaign_content=book_624_chapter_13&amp;campaign_term=Physics&amp;utm_campaign=powerpoint&amp;utm_medium=direct&amp;utm_source=boundless" TargetMode="External"/>
<Relationship Id="rId1" Type="http://schemas.openxmlformats.org/officeDocument/2006/relationships/slideLayout" Target="../slideLayouts/slideLayout7.xml"/>
<Relationship Id="rId2" Type="http://schemas.openxmlformats.org/officeDocument/2006/relationships/image" Target="../media/image13.jpg"/>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phase-change-and-latent-heat-112/?campaign_content=book_624_chapter_13&amp;campaign_term=Physics&amp;utm_campaign=powerpoint&amp;utm_medium=direct&amp;utm_source=boundless" TargetMode="External"/>
<Relationship Id="rId1" Type="http://schemas.openxmlformats.org/officeDocument/2006/relationships/slideLayout" Target="../slideLayouts/slideLayout8.xml"/>
<Relationship Id="rId2" Type="http://schemas.openxmlformats.org/officeDocument/2006/relationships/image" Target="../media/image13.jpg"/>
<Relationship Id="rId6" Target="../media/image9.jpg" Type="http://schemas.openxmlformats.org/officeDocument/2006/relationships/image"/>
</Relationships>

</file>

<file path=ppt/slides/_rels/slide9.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heat-and-heat-transfer-13/methods-of-heat-transfer-113/?campaign_content=book_624_chapter_13&amp;campaign_term=Physics&amp;utm_campaign=powerpoint&amp;utm_medium=direct&amp;utm_source=boundless" TargetMode="External"/>
<Relationship Id="rId1" Type="http://schemas.openxmlformats.org/officeDocument/2006/relationships/slideLayout" Target="../slideLayouts/slideLayout9.xml"/>
<Relationship Id="rId2" Type="http://schemas.openxmlformats.org/officeDocument/2006/relationships/image" Target="../media/image13.jpg"/>
<Relationship Id="rId6" Target="../media/image10.jpg" Type="http://schemas.openxmlformats.org/officeDocument/2006/relationships/image"/>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4800600"/>
            <a:ext cx="3581400" cy="381000"/>
          </a:xfrm>
        </p:spPr>
        <p:txBody>
          <a:bodyPr/>
          <a:lstStyle/>
          <a:p>
            <a:r>
              <a:rPr lang="en-US" dirty="0" smtClean="0"/>
              <a:t>Boundless Lecture Slides</a:t>
            </a:r>
            <a:endParaRPr lang="en-US" dirty="0"/>
          </a:p>
        </p:txBody>
      </p:sp>
      <p:sp>
        <p:nvSpPr>
          <p:cNvPr id="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4572000" y="6578600"/>
            <a:ext cx="3708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7"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Rectangle 8"/>
          <p:cNvSpPr>
            <a:spLocks/>
          </p:cNvSpPr>
          <p:nvPr/>
        </p:nvSpPr>
        <p:spPr bwMode="auto">
          <a:xfrm>
            <a:off x="304800" y="65532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1200" dirty="0" smtClean="0">
                <a:solidFill>
                  <a:srgbClr val="828282"/>
                </a:solidFill>
                <a:latin typeface="Arial" charset="0"/>
                <a:ea typeface="ＭＳ Ｐゴシック" charset="0"/>
                <a:sym typeface="Helvetica Neue" charset="0"/>
              </a:rPr>
              <a:t>Available on the Boundless Teaching Platform</a:t>
            </a:r>
            <a:endParaRPr lang="en-US" sz="1200" dirty="0">
              <a:solidFill>
                <a:srgbClr val="828282"/>
              </a:solidFill>
              <a:latin typeface="Arial" charset="0"/>
              <a:ea typeface="ＭＳ Ｐゴシック" charset="0"/>
              <a:sym typeface="Helvetica Neue" charset="0"/>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6988"/>
            <a:ext cx="4648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53128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9d5b81ae543c25bf37a365ca1ad20d75}">
                <a14:useLocalDpi xmlns:a14="http://schemas.microsoft.com/office/drawing/2010/main" val="0"/>
              </a:ext>
            </a:extLst>
          </a:blip>
          <a:stretch>
            <a:fillRect/>
          </a:stretch>
        </p:blipFill>
        <p:spPr>
          <a:xfrm>
            <a:off x="152400" y="1447800"/>
            <a:ext cx="2768600" cy="1927389"/>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Greenhouse Gases and Global Warming</a:t>
            </a:r>
          </a:p>
        </p:txBody>
      </p:sp>
      <p:sp>
        <p:nvSpPr>
          <p:cNvPr id="21" name="Title 20"/>
          <p:cNvSpPr>
            <a:spLocks noGrp="1"/>
          </p:cNvSpPr>
          <p:nvPr>
            <p:ph type="title"/>
          </p:nvPr>
        </p:nvSpPr>
        <p:spPr>
          <a:xfrm>
            <a:off x="152400" y="381000"/>
            <a:ext cx="8686800" cy="685800"/>
          </a:xfrm>
        </p:spPr>
        <p:txBody>
          <a:bodyPr/>
          <a:lstStyle/>
          <a:p>
            <a:r>
              <a:rPr lang="en-US" dirty="0" smtClean="0"/>
              <a:t>Global Warming</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Global Warming</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www.boundless.com/physics/textbooks/boundless-physics-textbook/heat-and-heat-transfer-13/global-warming-114/</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ac87a377ec4af925fb5ada46b165ae4f}">
                <a14:useLocalDpi xmlns:a14="http://schemas.microsoft.com/office/drawing/2010/main" val="0"/>
              </a:ext>
            </a:extLst>
          </a:blip>
          <a:stretch>
            <a:fillRect/>
          </a:stretch>
        </p:blipFill>
        <p:spPr>
          <a:xfrm>
            <a:off x="152400" y="1447800"/>
            <a:ext cx="2768600" cy="1908531"/>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Evaporation</a:t>
            </a:r>
          </a:p>
          <a:p>
            <a:pPr marL="115888" indent="-115888"/>
            <a:r>
              <a:rPr lang="en-US" dirty="0" smtClean="0"/>
              <a:t>The Evaporating Atmosphere</a:t>
            </a:r>
          </a:p>
        </p:txBody>
      </p:sp>
      <p:sp>
        <p:nvSpPr>
          <p:cNvPr id="21" name="Title 20"/>
          <p:cNvSpPr>
            <a:spLocks noGrp="1"/>
          </p:cNvSpPr>
          <p:nvPr>
            <p:ph type="title"/>
          </p:nvPr>
        </p:nvSpPr>
        <p:spPr>
          <a:xfrm>
            <a:off x="152400" y="381000"/>
            <a:ext cx="8686800" cy="685800"/>
          </a:xfrm>
        </p:spPr>
        <p:txBody>
          <a:bodyPr/>
          <a:lstStyle/>
          <a:p>
            <a:r>
              <a:rPr lang="en-US" dirty="0" smtClean="0"/>
              <a:t>Phase Equilbrium</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Phase Equilbrium</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www.boundless.com/physics/textbooks/boundless-physics-textbook/heat-and-heat-transfer-13/phase-equilbrium-115/</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737923768"/>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terms</a:t>
            </a:r>
            <a:endParaRPr lang="en-US" dirty="0"/>
          </a:p>
        </p:txBody>
      </p:sp>
      <p:sp>
        <p:nvSpPr>
          <p:cNvPr id="10" name="Text Placeholder 9"/>
          <p:cNvSpPr>
            <a:spLocks noGrp="1"/>
          </p:cNvSpPr>
          <p:nvPr>
            <p:ph type="body" sz="quarter" idx="10"/>
          </p:nvPr>
        </p:nvSpPr>
        <p:spPr/>
        <p:txBody>
          <a:bodyPr/>
          <a:lstStyle/>
          <a:p>
            <a:r>
              <a:rPr lang="en-US" sz="1200" dirty="0" smtClean="0"/>
              <a:t/>
            </a:r>
            <a:r>
              <a:rPr lang="en-US" sz="1200" dirty="0" smtClean="0"/>
              <a:t>adiabatic index</a:t>
            </a:r>
            <a:r>
              <a:rPr lang="en-US" sz="1200" dirty="0" smtClean="0"/>
              <a:t> </a:t>
            </a:r>
            <a:r>
              <a:rPr lang="en-US" sz="1200" dirty="0" smtClean="0">
                <a:solidFill>
                  <a:schemeClr val="bg2"/>
                </a:solidFill>
              </a:rPr>
              <a:t>The ratio of the heat capacity at constant pressure to heat capacity at constant volume.</a:t>
            </a:r>
          </a:p>
          <a:p>
            <a:r>
              <a:rPr lang="en-US" sz="1200" dirty="0" smtClean="0"/>
              <a:t/>
            </a:r>
            <a:r>
              <a:rPr lang="en-US" sz="1200" dirty="0" smtClean="0"/>
              <a:t>blackbody</a:t>
            </a:r>
            <a:r>
              <a:rPr lang="en-US" sz="1200" dirty="0" smtClean="0"/>
              <a:t> </a:t>
            </a:r>
            <a:r>
              <a:rPr lang="en-US" sz="1200" dirty="0" smtClean="0">
                <a:solidFill>
                  <a:schemeClr val="bg2"/>
                </a:solidFill>
              </a:rPr>
              <a:t>A theoretical body, approximated by a hole in a hollow black sphere, that absorbs all incident electromagnetic radiation and reflects none; it has a characteristic emission spectrum.</a:t>
            </a:r>
          </a:p>
          <a:p>
            <a:r>
              <a:rPr lang="en-US" sz="1200" dirty="0" smtClean="0"/>
              <a:t/>
            </a:r>
            <a:r>
              <a:rPr lang="en-US" sz="1200" dirty="0" smtClean="0"/>
              <a:t>blackbody</a:t>
            </a:r>
            <a:r>
              <a:rPr lang="en-US" sz="1200" dirty="0" smtClean="0"/>
              <a:t> </a:t>
            </a:r>
            <a:r>
              <a:rPr lang="en-US" sz="1200" dirty="0">
                <a:solidFill>
                  <a:schemeClr val="bg2"/>
                </a:solidFill>
              </a:rPr>
              <a:t>An object that is a perfect absorber and emitter of radiation.</a:t>
            </a:r>
          </a:p>
          <a:p>
            <a:r>
              <a:rPr lang="en-US" sz="1200" dirty="0"/>
              <a:t/>
            </a:r>
            <a:r>
              <a:rPr lang="en-US" sz="1200" dirty="0"/>
              <a:t>calorimeter</a:t>
            </a:r>
            <a:r>
              <a:rPr lang="en-US" sz="1200" dirty="0"/>
              <a:t> </a:t>
            </a:r>
            <a:r>
              <a:rPr lang="en-US" sz="1200" dirty="0">
                <a:solidFill>
                  <a:schemeClr val="bg2"/>
                </a:solidFill>
              </a:rPr>
              <a:t>An apparatus for measuring the heat generated or absorbed by either a chemical reaction, change of phase or some other physical change.</a:t>
            </a:r>
          </a:p>
          <a:p>
            <a:r>
              <a:rPr lang="en-US" sz="1200" dirty="0"/>
              <a:t/>
            </a:r>
            <a:r>
              <a:rPr lang="en-US" sz="1200" dirty="0"/>
              <a:t>calorimetry</a:t>
            </a:r>
            <a:r>
              <a:rPr lang="en-US" sz="1200" dirty="0"/>
              <a:t> </a:t>
            </a:r>
            <a:r>
              <a:rPr lang="en-US" sz="1200" dirty="0">
                <a:solidFill>
                  <a:schemeClr val="bg2"/>
                </a:solidFill>
              </a:rPr>
              <a:t>The science of measuring the heat absorbed or evolved during the course of a chemical reaction or change of state.</a:t>
            </a:r>
          </a:p>
          <a:p>
            <a:r>
              <a:rPr lang="en-US" sz="1200" dirty="0"/>
              <a:t/>
            </a:r>
            <a:r>
              <a:rPr lang="en-US" sz="1200" dirty="0"/>
              <a:t>combustion</a:t>
            </a:r>
            <a:r>
              <a:rPr lang="en-US" sz="1200" dirty="0"/>
              <a:t> </a:t>
            </a:r>
            <a:r>
              <a:rPr lang="en-US" sz="1200" dirty="0">
                <a:solidFill>
                  <a:schemeClr val="bg2"/>
                </a:solidFill>
              </a:rPr>
              <a:t>A process where two chemicals are combined to produce heat.</a:t>
            </a:r>
          </a:p>
          <a:p>
            <a:r>
              <a:rPr lang="en-US" sz="1200" dirty="0"/>
              <a:t/>
            </a:r>
            <a:r>
              <a:rPr lang="en-US" sz="1200" dirty="0"/>
              <a:t>condensation</a:t>
            </a:r>
            <a:r>
              <a:rPr lang="en-US" sz="1200" dirty="0"/>
              <a:t> </a:t>
            </a:r>
            <a:r>
              <a:rPr lang="en-US" sz="1200" dirty="0">
                <a:solidFill>
                  <a:schemeClr val="bg2"/>
                </a:solidFill>
              </a:rPr>
              <a:t>The conversion of a gas to a liquid; the condensate so formed</a:t>
            </a:r>
          </a:p>
          <a:p>
            <a:r>
              <a:rPr lang="en-US" sz="1200" dirty="0"/>
              <a:t/>
            </a:r>
            <a:r>
              <a:rPr lang="en-US" sz="1200" dirty="0"/>
              <a:t>constant-pressure calorimeter</a:t>
            </a:r>
            <a:r>
              <a:rPr lang="en-US" sz="1200" dirty="0"/>
              <a:t> </a:t>
            </a:r>
            <a:r>
              <a:rPr lang="en-US" sz="1200" dirty="0">
                <a:solidFill>
                  <a:schemeClr val="bg2"/>
                </a:solidFill>
              </a:rPr>
              <a:t>An instrument used to measure the heat generated during changes that do not involve changes in pressure.</a:t>
            </a:r>
          </a:p>
          <a:p>
            <a:r>
              <a:rPr lang="en-US" sz="1200" dirty="0"/>
              <a:t/>
            </a:r>
            <a:r>
              <a:rPr lang="en-US" sz="1200" dirty="0"/>
              <a:t>constant-volume calorimeter</a:t>
            </a:r>
            <a:r>
              <a:rPr lang="en-US" sz="1200" dirty="0"/>
              <a:t> </a:t>
            </a:r>
            <a:r>
              <a:rPr lang="en-US" sz="1200" dirty="0">
                <a:solidFill>
                  <a:schemeClr val="bg2"/>
                </a:solidFill>
              </a:rPr>
              <a:t>An instrument used to measure the heat generated during changes that do not involve changes in volume.</a:t>
            </a:r>
          </a:p>
          <a:p>
            <a:r>
              <a:rPr lang="en-US" sz="1200" dirty="0"/>
              <a:t/>
            </a:r>
            <a:r>
              <a:rPr lang="en-US" sz="1200" dirty="0"/>
              <a:t>emissivity</a:t>
            </a:r>
            <a:r>
              <a:rPr lang="en-US" sz="1200" dirty="0"/>
              <a:t> </a:t>
            </a:r>
            <a:r>
              <a:rPr lang="en-US" sz="1200" dirty="0">
                <a:solidFill>
                  <a:schemeClr val="bg2"/>
                </a:solidFill>
              </a:rPr>
              <a:t>The energy-emitting propensity of a surface, usually measured at a specific wavelength.</a:t>
            </a:r>
          </a:p>
          <a:p>
            <a:r>
              <a:rPr lang="en-US" sz="1200" dirty="0"/>
              <a:t/>
            </a:r>
            <a:r>
              <a:rPr lang="en-US" sz="1200" dirty="0"/>
              <a:t>enthalpy</a:t>
            </a:r>
            <a:r>
              <a:rPr lang="en-US" sz="1200" dirty="0"/>
              <a:t> </a:t>
            </a:r>
            <a:r>
              <a:rPr lang="en-US" sz="1200" dirty="0">
                <a:solidFill>
                  <a:schemeClr val="bg2"/>
                </a:solidFill>
              </a:rPr>
              <a:t>the total amount of energy in a system, including both the internal energy and the energy needed to displace its environment</a:t>
            </a:r>
          </a:p>
          <a:p>
            <a:r>
              <a:rPr lang="en-US" sz="1200" dirty="0"/>
              <a:t/>
            </a:r>
            <a:r>
              <a:rPr lang="en-US" sz="1200" dirty="0"/>
              <a:t>equilibrium</a:t>
            </a:r>
            <a:r>
              <a:rPr lang="en-US" sz="1200" dirty="0"/>
              <a:t> </a:t>
            </a:r>
            <a:r>
              <a:rPr lang="en-US" sz="1200" dirty="0" smtClean="0">
                <a:solidFill>
                  <a:schemeClr val="bg2"/>
                </a:solidFill>
              </a:rPr>
              <a:t>The state of a body at rest or in uniform motion, the resultant of all forces on which is zero.</a:t>
            </a:r>
            <a:endParaRPr lang="en-US" sz="1200" dirty="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Evaporation</a:t>
            </a:r>
            <a:r>
              <a:rPr lang="en-US" sz="1200" dirty="0" smtClean="0"/>
              <a:t> </a:t>
            </a:r>
            <a:r>
              <a:rPr lang="en-US" sz="1200" dirty="0" smtClean="0">
                <a:solidFill>
                  <a:schemeClr val="bg2"/>
                </a:solidFill>
              </a:rPr>
              <a:t>The process of a liquid converting to the gaseous state.</a:t>
            </a:r>
          </a:p>
          <a:p>
            <a:r>
              <a:rPr lang="en-US" sz="1200" dirty="0"/>
              <a:t/>
            </a:r>
            <a:r>
              <a:rPr lang="en-US" sz="1200" dirty="0"/>
              <a:t>Fundamental Thermodynamic Relation</a:t>
            </a:r>
            <a:r>
              <a:rPr lang="en-US" sz="1200" dirty="0"/>
              <a:t> </a:t>
            </a:r>
            <a:r>
              <a:rPr lang="en-US" sz="1200" dirty="0">
                <a:solidFill>
                  <a:schemeClr val="bg2"/>
                </a:solidFill>
              </a:rPr>
              <a:t>In thermodynamics, the fundamental thermodynamic relation expresses an infinitesimal change in internal energy in terms of infinitesimal changes in entropy, and volume for a closed system in thermal equilibrium in the following way: dU=TdS-PdV. Here, U is internal energy, T is absolute temperature, S is entropy, P is pressure and V is volume.</a:t>
            </a:r>
          </a:p>
          <a:p>
            <a:r>
              <a:rPr lang="en-US" sz="1200" dirty="0"/>
              <a:t/>
            </a:r>
            <a:r>
              <a:rPr lang="en-US" sz="1200" dirty="0"/>
              <a:t>greenhouse effect</a:t>
            </a:r>
            <a:r>
              <a:rPr lang="en-US" sz="1200" dirty="0"/>
              <a:t> </a:t>
            </a:r>
            <a:r>
              <a:rPr lang="en-US" sz="1200" dirty="0">
                <a:solidFill>
                  <a:schemeClr val="bg2"/>
                </a:solidFill>
              </a:rPr>
              <a:t>The process by which a planet is warmed by its atmosphere.</a:t>
            </a:r>
          </a:p>
          <a:p>
            <a:r>
              <a:rPr lang="en-US" sz="1200" dirty="0"/>
              <a:t/>
            </a:r>
            <a:r>
              <a:rPr lang="en-US" sz="1200" dirty="0"/>
              <a:t>greenhouse gas</a:t>
            </a:r>
            <a:r>
              <a:rPr lang="en-US" sz="1200" dirty="0"/>
              <a:t> </a:t>
            </a:r>
            <a:r>
              <a:rPr lang="en-US" sz="1200" dirty="0">
                <a:solidFill>
                  <a:schemeClr val="bg2"/>
                </a:solidFill>
              </a:rPr>
              <a:t>Any gas, such as carbon dioxide or CFCs, that contributes to the greenhouse effect when released into the atmosphere.</a:t>
            </a:r>
          </a:p>
          <a:p>
            <a:r>
              <a:rPr lang="en-US" sz="1200" dirty="0"/>
              <a:t/>
            </a:r>
            <a:r>
              <a:rPr lang="en-US" sz="1200" dirty="0"/>
              <a:t>heat capacity</a:t>
            </a:r>
            <a:r>
              <a:rPr lang="en-US" sz="1200" dirty="0"/>
              <a:t> </a:t>
            </a:r>
            <a:r>
              <a:rPr lang="en-US" sz="1200" dirty="0">
                <a:solidFill>
                  <a:schemeClr val="bg2"/>
                </a:solidFill>
              </a:rPr>
              <a:t>The amount of heat energy needed to raise the temperature of an object or unit of matter by one degree Celsius; in units of joules per kelvin (J/K).</a:t>
            </a:r>
          </a:p>
          <a:p>
            <a:r>
              <a:rPr lang="en-US" sz="1200" dirty="0"/>
              <a:t/>
            </a:r>
            <a:r>
              <a:rPr lang="en-US" sz="1200" dirty="0"/>
              <a:t>heat of reaction</a:t>
            </a:r>
            <a:r>
              <a:rPr lang="en-US" sz="1200" dirty="0"/>
              <a:t> </a:t>
            </a:r>
            <a:r>
              <a:rPr lang="en-US" sz="1200" dirty="0">
                <a:solidFill>
                  <a:schemeClr val="bg2"/>
                </a:solidFill>
              </a:rPr>
              <a:t>The enthalpy change in a chemical reaction; the amount of heat that a systems gives up to its surroundings so it can return to its initial temperature.</a:t>
            </a:r>
          </a:p>
          <a:p>
            <a:r>
              <a:rPr lang="en-US" sz="1200" dirty="0"/>
              <a:t/>
            </a:r>
            <a:r>
              <a:rPr lang="en-US" sz="1200" dirty="0"/>
              <a:t>heat transfer</a:t>
            </a:r>
            <a:r>
              <a:rPr lang="en-US" sz="1200" dirty="0"/>
              <a:t> </a:t>
            </a:r>
            <a:r>
              <a:rPr lang="en-US" sz="1200" dirty="0">
                <a:solidFill>
                  <a:schemeClr val="bg2"/>
                </a:solidFill>
              </a:rPr>
              <a:t>The transmission of thermal energy via conduction, convection, or radiation.</a:t>
            </a:r>
          </a:p>
          <a:p>
            <a:r>
              <a:rPr lang="en-US" sz="1200" dirty="0"/>
              <a:t/>
            </a:r>
            <a:r>
              <a:rPr lang="en-US" sz="1200" dirty="0"/>
              <a:t>internal energy</a:t>
            </a:r>
            <a:r>
              <a:rPr lang="en-US" sz="1200" dirty="0"/>
              <a:t> </a:t>
            </a:r>
            <a:r>
              <a:rPr lang="en-US" sz="1200" dirty="0">
                <a:solidFill>
                  <a:schemeClr val="bg2"/>
                </a:solidFill>
              </a:rPr>
              <a:t>The sum of all energy present in the system, including kinetic and potential energy; equivalently, the energy needed to create a system, excluding the energy necessary to displace its surroundings.</a:t>
            </a:r>
          </a:p>
          <a:p>
            <a:r>
              <a:rPr lang="en-US" sz="1200" dirty="0"/>
              <a:t/>
            </a:r>
            <a:r>
              <a:rPr lang="en-US" sz="1200" dirty="0"/>
              <a:t>isolated system</a:t>
            </a:r>
            <a:r>
              <a:rPr lang="en-US" sz="1200" dirty="0"/>
              <a:t> </a:t>
            </a:r>
            <a:r>
              <a:rPr lang="en-US" sz="1200" dirty="0">
                <a:solidFill>
                  <a:schemeClr val="bg2"/>
                </a:solidFill>
              </a:rPr>
              <a:t>A system that does not interact with its surroundings, that is, its total energy and mass stay constant.</a:t>
            </a:r>
          </a:p>
          <a:p>
            <a:r>
              <a:rPr lang="en-US" sz="1200" dirty="0"/>
              <a:t/>
            </a:r>
            <a:r>
              <a:rPr lang="en-US" sz="1200" dirty="0"/>
              <a:t>kilocalorie</a:t>
            </a:r>
            <a:r>
              <a:rPr lang="en-US" sz="1200" dirty="0"/>
              <a:t> </a:t>
            </a:r>
            <a:r>
              <a:rPr lang="en-US" sz="1200" dirty="0">
                <a:solidFill>
                  <a:schemeClr val="bg2"/>
                </a:solidFill>
              </a:rPr>
              <a:t>A non-SI unit of energy equal to 1,000 calories or 4,186 joules; equal to the "calorie" or "Calorie" used in nutritional labeling. Symbol: kcal.</a:t>
            </a:r>
          </a:p>
          <a:p>
            <a:r>
              <a:rPr lang="en-US" sz="1200" dirty="0"/>
              <a:t/>
            </a:r>
            <a:r>
              <a:rPr lang="en-US" sz="1200" dirty="0"/>
              <a:t>latent heat of fusion</a:t>
            </a:r>
            <a:r>
              <a:rPr lang="en-US" sz="1200" dirty="0"/>
              <a:t> </a:t>
            </a:r>
            <a:r>
              <a:rPr lang="en-US" sz="1200" dirty="0">
                <a:solidFill>
                  <a:schemeClr val="bg2"/>
                </a:solidFill>
              </a:rPr>
              <a:t>the energy required to transition one unit of a substance from solid to liquid; equivalently, the energy liberated when one unit of a substance transitions from liquid to solid.</a:t>
            </a:r>
          </a:p>
          <a:p>
            <a:r>
              <a:rPr lang="en-US" sz="1200" dirty="0"/>
              <a:t/>
            </a:r>
            <a:r>
              <a:rPr lang="en-US" sz="1200" dirty="0"/>
              <a:t>latent heat of vaporization</a:t>
            </a:r>
            <a:r>
              <a:rPr lang="en-US" sz="1200" dirty="0"/>
              <a:t> </a:t>
            </a:r>
            <a:r>
              <a:rPr lang="en-US" sz="1200" dirty="0" smtClean="0">
                <a:solidFill>
                  <a:schemeClr val="bg2"/>
                </a:solidFill>
              </a:rPr>
              <a:t>the energy required to transition one unit of a substance from liquid to vapor; equivalently, the energy liberated when one unit of a substance transitions from vapor to liquid.</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mechanical equivalent of heat</a:t>
            </a:r>
            <a:r>
              <a:rPr lang="en-US" sz="1200" dirty="0" smtClean="0"/>
              <a:t> </a:t>
            </a:r>
            <a:r>
              <a:rPr lang="en-US" sz="1200" dirty="0" smtClean="0">
                <a:solidFill>
                  <a:schemeClr val="bg2"/>
                </a:solidFill>
              </a:rPr>
              <a:t>The work needed to produce the same effects as heat transfer.</a:t>
            </a:r>
          </a:p>
          <a:p>
            <a:r>
              <a:rPr lang="en-US" sz="1200" dirty="0"/>
              <a:t/>
            </a:r>
            <a:r>
              <a:rPr lang="en-US" sz="1200" dirty="0"/>
              <a:t>natural convection</a:t>
            </a:r>
            <a:r>
              <a:rPr lang="en-US" sz="1200" dirty="0"/>
              <a:t> </a:t>
            </a:r>
            <a:r>
              <a:rPr lang="en-US" sz="1200" dirty="0">
                <a:solidFill>
                  <a:schemeClr val="bg2"/>
                </a:solidFill>
              </a:rPr>
              <a:t>A method for heat transport. A fluid surrounding a heat source receives heat, becomes less dense and rises. The surrounding, cooler fluid then moves to replace it. This cooler fluid is then heated and the process continues, forming a convection current.</a:t>
            </a:r>
          </a:p>
          <a:p>
            <a:r>
              <a:rPr lang="en-US" sz="1200" dirty="0"/>
              <a:t/>
            </a:r>
            <a:r>
              <a:rPr lang="en-US" sz="1200" dirty="0"/>
              <a:t>positive feedback</a:t>
            </a:r>
            <a:r>
              <a:rPr lang="en-US" sz="1200" dirty="0"/>
              <a:t> </a:t>
            </a:r>
            <a:r>
              <a:rPr lang="en-US" sz="1200" dirty="0">
                <a:solidFill>
                  <a:schemeClr val="bg2"/>
                </a:solidFill>
              </a:rPr>
              <a:t>a feedback loop in which the output of a system is amplified with a net positive gain each cycle.</a:t>
            </a:r>
          </a:p>
          <a:p>
            <a:r>
              <a:rPr lang="en-US" sz="1200" dirty="0"/>
              <a:t/>
            </a:r>
            <a:r>
              <a:rPr lang="en-US" sz="1200" dirty="0"/>
              <a:t>radiative transfer</a:t>
            </a:r>
            <a:r>
              <a:rPr lang="en-US" sz="1200" dirty="0"/>
              <a:t> </a:t>
            </a:r>
            <a:r>
              <a:rPr lang="en-US" sz="1200" dirty="0">
                <a:solidFill>
                  <a:schemeClr val="bg2"/>
                </a:solidFill>
              </a:rPr>
              <a:t>The transfer of radiation (energy) leaving one object and being absorbed by another.</a:t>
            </a:r>
          </a:p>
          <a:p>
            <a:r>
              <a:rPr lang="en-US" sz="1200" dirty="0"/>
              <a:t/>
            </a:r>
            <a:r>
              <a:rPr lang="en-US" sz="1200" dirty="0"/>
              <a:t>selective absorber</a:t>
            </a:r>
            <a:r>
              <a:rPr lang="en-US" sz="1200" dirty="0"/>
              <a:t> </a:t>
            </a:r>
            <a:r>
              <a:rPr lang="en-US" sz="1200" dirty="0">
                <a:solidFill>
                  <a:schemeClr val="bg2"/>
                </a:solidFill>
              </a:rPr>
              <a:t>An object that will absorb radiation over a particular set of wavelengths but will not (is transparent) at other wavelengths.</a:t>
            </a:r>
          </a:p>
          <a:p>
            <a:r>
              <a:rPr lang="en-US" sz="1200" dirty="0"/>
              <a:t/>
            </a:r>
            <a:r>
              <a:rPr lang="en-US" sz="1200" dirty="0"/>
              <a:t>specific heat</a:t>
            </a:r>
            <a:r>
              <a:rPr lang="en-US" sz="1200" dirty="0"/>
              <a:t> </a:t>
            </a:r>
            <a:r>
              <a:rPr lang="en-US" sz="1200" dirty="0">
                <a:solidFill>
                  <a:schemeClr val="bg2"/>
                </a:solidFill>
              </a:rPr>
              <a:t>The ratio of the amount of heat needed to raise the temperature of a unit mass of substance by a unit degree to the amount of heat needed to raise that of the same mass of water by the same amount.</a:t>
            </a:r>
          </a:p>
          <a:p>
            <a:r>
              <a:rPr lang="en-US" sz="1200" dirty="0"/>
              <a:t/>
            </a:r>
            <a:r>
              <a:rPr lang="en-US" sz="1200" dirty="0"/>
              <a:t>specific heat capacity</a:t>
            </a:r>
            <a:r>
              <a:rPr lang="en-US" sz="1200" dirty="0"/>
              <a:t> </a:t>
            </a:r>
            <a:r>
              <a:rPr lang="en-US" sz="1200" dirty="0">
                <a:solidFill>
                  <a:schemeClr val="bg2"/>
                </a:solidFill>
              </a:rPr>
              <a:t>The amount of heat that must be added (or removed) from a unit mass of a substance to change its temperature by one degree Celsius. It is an intensive property.</a:t>
            </a:r>
          </a:p>
          <a:p>
            <a:r>
              <a:rPr lang="en-US" sz="1200" dirty="0"/>
              <a:t/>
            </a:r>
            <a:r>
              <a:rPr lang="en-US" sz="1200" dirty="0"/>
              <a:t>sublimation</a:t>
            </a:r>
            <a:r>
              <a:rPr lang="en-US" sz="1200" dirty="0"/>
              <a:t> </a:t>
            </a:r>
            <a:r>
              <a:rPr lang="en-US" sz="1200" dirty="0">
                <a:solidFill>
                  <a:schemeClr val="bg2"/>
                </a:solidFill>
              </a:rPr>
              <a:t>the transition of a substance from the solid phase directly to the vapor state such that it does not pass through the intermediate, liquid phase</a:t>
            </a:r>
          </a:p>
          <a:p>
            <a:r>
              <a:rPr lang="en-US" sz="1200" dirty="0"/>
              <a:t/>
            </a:r>
            <a:r>
              <a:rPr lang="en-US" sz="1200" dirty="0"/>
              <a:t>thermal conductivity</a:t>
            </a:r>
            <a:r>
              <a:rPr lang="en-US" sz="1200" dirty="0"/>
              <a:t> </a:t>
            </a:r>
            <a:r>
              <a:rPr lang="en-US" sz="1200" dirty="0">
                <a:solidFill>
                  <a:schemeClr val="bg2"/>
                </a:solidFill>
              </a:rPr>
              <a:t>the measure of a material's ability to conduct heat</a:t>
            </a:r>
          </a:p>
          <a:p>
            <a:r>
              <a:rPr lang="en-US" sz="1200" dirty="0"/>
              <a:t/>
            </a:r>
            <a:r>
              <a:rPr lang="en-US" sz="1200" dirty="0"/>
              <a:t>thermal equilibrium</a:t>
            </a:r>
            <a:r>
              <a:rPr lang="en-US" sz="1200" dirty="0"/>
              <a:t> </a:t>
            </a:r>
            <a:r>
              <a:rPr lang="en-US" sz="1200" dirty="0">
                <a:solidFill>
                  <a:schemeClr val="bg2"/>
                </a:solidFill>
              </a:rPr>
              <a:t>Two systems are in thermal equilibrium if they could transfer heat between each other, but don't.</a:t>
            </a:r>
          </a:p>
          <a:p>
            <a:r>
              <a:rPr lang="en-US" sz="1200" dirty="0"/>
              <a:t/>
            </a:r>
            <a:r>
              <a:rPr lang="en-US" sz="1200" dirty="0"/>
              <a:t>Vaporization</a:t>
            </a:r>
            <a:r>
              <a:rPr lang="en-US" sz="1200" dirty="0"/>
              <a:t> </a:t>
            </a:r>
            <a:r>
              <a:rPr lang="en-US" sz="1200" dirty="0">
                <a:solidFill>
                  <a:schemeClr val="bg2"/>
                </a:solidFill>
              </a:rPr>
              <a:t>a conversion of a solid or a liquid into a gas</a:t>
            </a: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Good and Poor Radiators</a:t>
            </a:r>
          </a:p>
          <a:p>
            <a:pPr lvl="1"/>
            <a:r>
              <a:rPr lang="en-US" dirty="0" smtClean="0"/>
              <a:t>A black object is a good absorber and a good radiator, while a white (or silver) object is a poor absorber and a poor radiator. It is as if radiation from the inside is reflected back into the silver object, whereas radiation from the inside of the black object is "absorbed" when it hits the surface and finds itself on the outside and is strongly emitted.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http://cnx.org/content/m42230/latest/?collection=col11406/1.7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426638ef7e9914a16a96dd714c0015b}">
                <a14:useLocalDpi xmlns:a14="http://schemas.microsoft.com/office/drawing/2010/main" val="0"/>
              </a:ext>
            </a:extLst>
          </a:blip>
          <a:stretch>
            <a:fillRect/>
          </a:stretch>
        </p:blipFill>
        <p:spPr>
          <a:xfrm>
            <a:off x="2879966" y="533400"/>
            <a:ext cx="338406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Radiation Spectrum</a:t>
            </a:r>
          </a:p>
          <a:p>
            <a:pPr lvl="1"/>
            <a:r>
              <a:rPr lang="en-US" dirty="0" smtClean="0"/>
              <a:t>(a) A graph of the spectra of electromagnetic waves emitted from an ideal radiator at three different temperatures. The intensity or rate of radiation emission increases dramatically with temperature, and the spectrum shifts toward the visible and ultraviolet parts of the spectrum. The shaded portion denotes the visible part of the spectrum. It is apparent that the shift toward the ultraviolet with temperature makes the visible appearance shift from red to white to blue as temperature increases. (b) Note the variations in color corresponding to variations in flame temperature.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http://cnx.org/content/m42230/latest/?collection=col11406/1.7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293ef19b06f2f00f8dc4cd6d974fccd}">
                <a14:useLocalDpi xmlns:a14="http://schemas.microsoft.com/office/drawing/2010/main" val="0"/>
              </a:ext>
            </a:extLst>
          </a:blip>
          <a:stretch>
            <a:fillRect/>
          </a:stretch>
        </p:blipFill>
        <p:spPr>
          <a:xfrm>
            <a:off x="1113879" y="533400"/>
            <a:ext cx="691624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Ice Calorimeter</a:t>
            </a:r>
          </a:p>
          <a:p>
            <a:pPr lvl="1"/>
            <a:r>
              <a:rPr lang="en-US" dirty="0" smtClean="0"/>
              <a:t>The world's first ice-calorimeter, used in the winter of 1782-83, by Antoine Lavoisier and Pierre-Simon Laplace, to determine the heat evolved in variouschemical changes; calculations which were based on Joseph Black's prior discovery of latent heat. These experiments mark the foundation of thermochemistry.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"Calorimetry."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http://en.wikipedia.org/wiki/Calorimetry</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e58b3fd7ef8968ed5786e22c50ab37d}">
                <a14:useLocalDpi xmlns:a14="http://schemas.microsoft.com/office/drawing/2010/main" val="0"/>
              </a:ext>
            </a:extLst>
          </a:blip>
          <a:stretch>
            <a:fillRect/>
          </a:stretch>
        </p:blipFill>
        <p:spPr>
          <a:xfrm>
            <a:off x="3276219" y="533400"/>
            <a:ext cx="259156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Radiation from a Fire</a:t>
            </a:r>
          </a:p>
          <a:p>
            <a:pPr lvl="1"/>
            <a:r>
              <a:rPr lang="en-US" dirty="0" smtClean="0"/>
              <a:t>Most of the heat transfer from this fire to the observers is through infrared radiation. The visible light, although dramatic, transfers relatively little thermal energy. Convection transfers energy away from the observers as hot air rises, while conduction is negligibly slow here. Skin is very sensitive to infrared radiation so that you can sense the presence of a fire without looking at it directly.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"Fire."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http://en.wikipedia.org/wiki/Fire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643a60454758d72f006cf409070a986}">
                <a14:useLocalDpi xmlns:a14="http://schemas.microsoft.com/office/drawing/2010/main" val="0"/>
              </a:ext>
            </a:extLst>
          </a:blip>
          <a:stretch>
            <a:fillRect/>
          </a:stretch>
        </p:blipFill>
        <p:spPr>
          <a:xfrm>
            <a:off x="1312413" y="533400"/>
            <a:ext cx="651917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dirty="0"/>
          </a:p>
        </p:txBody>
      </p:sp>
      <p:sp>
        <p:nvSpPr>
          <p:cNvPr id="2" name="Title 1"/>
          <p:cNvSpPr>
            <a:spLocks noGrp="1"/>
          </p:cNvSpPr>
          <p:nvPr>
            <p:ph type="title"/>
          </p:nvPr>
        </p:nvSpPr>
        <p:spPr/>
        <p:txBody>
          <a:bodyPr/>
          <a:lstStyle/>
          <a:p>
            <a:r>
              <a:rPr lang="en-US" smtClean="0"/>
              <a:t>Using Boundless Presentations</a:t>
            </a:r>
            <a:endParaRPr lang="en-US" dirty="0"/>
          </a:p>
        </p:txBody>
      </p:sp>
      <p:sp>
        <p:nvSpPr>
          <p:cNvPr id="23" name="Text Placeholder 22"/>
          <p:cNvSpPr>
            <a:spLocks noGrp="1"/>
          </p:cNvSpPr>
          <p:nvPr>
            <p:ph type="body" sz="quarter" idx="10"/>
          </p:nvPr>
        </p:nvSpPr>
        <p:spPr/>
        <p:txBody>
          <a:bodyPr/>
          <a:lstStyle/>
          <a:p>
            <a:r>
              <a:rPr lang="en-US" dirty="0" smtClean="0"/>
              <a:t>The Appendix</a:t>
            </a:r>
          </a:p>
          <a:p>
            <a:pPr lvl="1"/>
            <a:r>
              <a:rPr lang="en-US" dirty="0" smtClean="0"/>
              <a:t>The appendix is for you to use to add depth and breadth to your lectures. You can simply drag and drop slides from the appendix into the main presentation to make for a richer lecture experience.</a:t>
            </a:r>
            <a:endParaRPr lang="en-US" dirty="0"/>
          </a:p>
        </p:txBody>
      </p:sp>
      <p:sp>
        <p:nvSpPr>
          <p:cNvPr id="4"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t="598" r="246" b="369"/>
          <a:stretch>
            <a:fillRect/>
          </a:stretch>
        </p:blipFill>
        <p:spPr bwMode="auto">
          <a:xfrm>
            <a:off x="3267075" y="3544887"/>
            <a:ext cx="25717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b="1579"/>
          <a:stretch>
            <a:fillRect/>
          </a:stretch>
        </p:blipFill>
        <p:spPr bwMode="auto">
          <a:xfrm>
            <a:off x="3429000" y="1219200"/>
            <a:ext cx="24018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Text Placeholder 10"/>
          <p:cNvSpPr txBox="1">
            <a:spLocks/>
          </p:cNvSpPr>
          <p:nvPr/>
        </p:nvSpPr>
        <p:spPr>
          <a:xfrm>
            <a:off x="6019800" y="3581400"/>
            <a:ext cx="2819400" cy="1828800"/>
          </a:xfrm>
          <a:prstGeom prst="rect">
            <a:avLst/>
          </a:prstGeom>
        </p:spPr>
        <p:txBody>
          <a:bodyPr vert="horz" lIns="0" tIns="0" rIns="0" bIns="0"/>
          <a:lstStyle>
            <a:lvl1pPr marL="342900" indent="-342900" algn="l" rtl="0" eaLnBrk="1" fontAlgn="base" hangingPunct="1">
              <a:spcBef>
                <a:spcPts val="800"/>
              </a:spcBef>
              <a:spcAft>
                <a:spcPct val="0"/>
              </a:spcAft>
              <a:defRPr sz="1400">
                <a:solidFill>
                  <a:schemeClr val="tx2"/>
                </a:solidFill>
                <a:latin typeface="+mn-lt"/>
                <a:ea typeface="+mn-ea"/>
                <a:cs typeface="+mn-cs"/>
                <a:sym typeface="Helvetica Neue" charset="0"/>
              </a:defRPr>
            </a:lvl1pPr>
            <a:lvl2pPr marL="0" indent="0" algn="l" rtl="0" eaLnBrk="1" fontAlgn="base" hangingPunct="1">
              <a:spcBef>
                <a:spcPts val="400"/>
              </a:spcBef>
              <a:spcAft>
                <a:spcPct val="0"/>
              </a:spcAft>
              <a:buClr>
                <a:srgbClr val="828282"/>
              </a:buClr>
              <a:buSzPct val="100000"/>
              <a:buFont typeface="Arial" charset="0"/>
              <a:buNone/>
              <a:defRPr sz="1000">
                <a:solidFill>
                  <a:srgbClr val="828282"/>
                </a:solidFill>
                <a:latin typeface="Arial" charset="0"/>
                <a:ea typeface="+mn-ea"/>
                <a:cs typeface="+mn-cs"/>
                <a:sym typeface="Arial" charset="0"/>
              </a:defRPr>
            </a:lvl2pPr>
            <a:lvl3pPr marL="393700" indent="-127000" algn="l" rtl="0" eaLnBrk="1" fontAlgn="base" hangingPunct="1">
              <a:spcBef>
                <a:spcPts val="600"/>
              </a:spcBef>
              <a:spcAft>
                <a:spcPct val="0"/>
              </a:spcAft>
              <a:buClr>
                <a:srgbClr val="828282"/>
              </a:buClr>
              <a:buSzPct val="100000"/>
              <a:buFont typeface="Helvetica Neue" charset="0"/>
              <a:buChar char="-"/>
              <a:defRPr sz="1200">
                <a:solidFill>
                  <a:srgbClr val="828282"/>
                </a:solidFill>
                <a:latin typeface="+mn-lt"/>
                <a:ea typeface="+mn-ea"/>
                <a:cs typeface="+mn-cs"/>
                <a:sym typeface="Helvetica Neue" charset="0"/>
              </a:defRPr>
            </a:lvl3pPr>
            <a:lvl4pPr marL="1562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4pPr>
            <a:lvl5pPr marL="20193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5pPr>
            <a:lvl6pPr marL="24765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6pPr>
            <a:lvl7pPr marL="29337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7pPr>
            <a:lvl8pPr marL="33909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8pPr>
            <a:lvl9pPr marL="3848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9pPr>
          </a:lstStyle>
          <a:p>
            <a:r>
              <a:rPr lang="en-US" dirty="0" smtClean="0"/>
              <a:t>Free to edit, share, and copy</a:t>
            </a:r>
          </a:p>
          <a:p>
            <a:pPr lvl="1">
              <a:lnSpc>
                <a:spcPct val="110000"/>
              </a:lnSpc>
            </a:pPr>
            <a:r>
              <a:rPr lang="en-US" dirty="0" smtClean="0"/>
              <a:t>Feel free to edit, share, and make as many copies of the Boundless presentations as you like. We encourage you to take these presentations and make them your own.</a:t>
            </a:r>
            <a:endParaRPr lang="en-US" dirty="0"/>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extBox 16"/>
          <p:cNvSpPr txBox="1"/>
          <p:nvPr/>
        </p:nvSpPr>
        <p:spPr>
          <a:xfrm>
            <a:off x="228600" y="304800"/>
            <a:ext cx="2590800" cy="2784353"/>
          </a:xfrm>
          <a:prstGeom prst="rect">
            <a:avLst/>
          </a:prstGeom>
          <a:noFill/>
        </p:spPr>
        <p:txBody>
          <a:bodyPr wrap="square" lIns="0" tIns="0" rIns="0" bIns="0" rtlCol="0">
            <a:spAutoFit/>
          </a:bodyPr>
          <a:lstStyle/>
          <a:p>
            <a:pPr algn="l"/>
            <a:r>
              <a:rPr lang="en-US" sz="1800" dirty="0" smtClean="0">
                <a:solidFill>
                  <a:schemeClr val="bg1"/>
                </a:solidFill>
                <a:latin typeface="Arial"/>
                <a:cs typeface="Arial"/>
              </a:rPr>
              <a:t>Boundless Teaching Platform</a:t>
            </a:r>
          </a:p>
          <a:p>
            <a:pPr algn="l">
              <a:lnSpc>
                <a:spcPct val="110000"/>
              </a:lnSpc>
              <a:spcBef>
                <a:spcPts val="800"/>
              </a:spcBef>
            </a:pPr>
            <a:r>
              <a:rPr lang="en-US" sz="800" dirty="0">
                <a:solidFill>
                  <a:srgbClr val="FFFFFF"/>
                </a:solidFill>
                <a:latin typeface="Arial" charset="0"/>
                <a:ea typeface="ＭＳ Ｐゴシック" charset="0"/>
                <a:sym typeface="Helvetica Neue" charset="0"/>
              </a:rPr>
              <a:t>Boundless empowers educators to engage their students with affordable, customizable textbooks and intuitive teaching tools. The free Boundless Teaching Platform gives educators the ability to customize textbooks in more than 20 subjects that align to hundreds of popular titles. Get started by using high quality Boundless books, or make switching to our platform easier by building from Boundless content pre-organized to match the assigned textbook. This platform gives educators the tools they need to assign readings and assessments, monitor student activity, and lead their classes with pre-made teaching resources.</a:t>
            </a:r>
          </a:p>
          <a:p>
            <a:pPr algn="l">
              <a:spcBef>
                <a:spcPts val="800"/>
              </a:spcBef>
            </a:pPr>
            <a:r>
              <a:rPr lang="en-US" sz="800" dirty="0">
                <a:solidFill>
                  <a:srgbClr val="FFFFFF"/>
                </a:solidFill>
                <a:latin typeface="Helvetica Neue" charset="0"/>
                <a:ea typeface="ＭＳ Ｐゴシック" charset="0"/>
                <a:sym typeface="Helvetica Neue" charset="0"/>
              </a:rPr>
              <a:t>Get started now at:</a:t>
            </a:r>
          </a:p>
          <a:p>
            <a:pPr algn="l"/>
            <a:endParaRPr lang="en-US" sz="1800" dirty="0">
              <a:solidFill>
                <a:schemeClr val="bg1"/>
              </a:solidFill>
              <a:latin typeface="Arial"/>
              <a:cs typeface="Arial"/>
            </a:endParaRPr>
          </a:p>
        </p:txBody>
      </p:sp>
      <p:sp>
        <p:nvSpPr>
          <p:cNvPr id="19" name="TextBox 18"/>
          <p:cNvSpPr txBox="1"/>
          <p:nvPr/>
        </p:nvSpPr>
        <p:spPr>
          <a:xfrm>
            <a:off x="228600" y="5867400"/>
            <a:ext cx="2590800" cy="340606"/>
          </a:xfrm>
          <a:prstGeom prst="rect">
            <a:avLst/>
          </a:prstGeom>
          <a:noFill/>
        </p:spPr>
        <p:txBody>
          <a:bodyPr wrap="square" lIns="0" tIns="0" rIns="0" bIns="0" rtlCol="0">
            <a:spAutoFit/>
          </a:bodyPr>
          <a:lstStyle/>
          <a:p>
            <a:pPr algn="l">
              <a:lnSpc>
                <a:spcPct val="110000"/>
              </a:lnSpc>
              <a:spcBef>
                <a:spcPts val="800"/>
              </a:spcBef>
            </a:pPr>
            <a:r>
              <a:rPr lang="en-US" sz="800" dirty="0" smtClean="0">
                <a:solidFill>
                  <a:srgbClr val="FFFFFF"/>
                </a:solidFill>
                <a:latin typeface="Arial" charset="0"/>
                <a:ea typeface="ＭＳ Ｐゴシック" charset="0"/>
                <a:sym typeface="Helvetica Neue" charset="0"/>
              </a:rPr>
              <a:t>If you have any questions or problems please email:</a:t>
            </a:r>
          </a:p>
          <a:p>
            <a:pPr algn="l">
              <a:lnSpc>
                <a:spcPct val="80000"/>
              </a:lnSpc>
              <a:spcBef>
                <a:spcPts val="800"/>
              </a:spcBef>
            </a:pPr>
            <a:r>
              <a:rPr lang="en-US" sz="800" dirty="0" err="1" smtClean="0">
                <a:solidFill>
                  <a:srgbClr val="FFFFFF"/>
                </a:solidFill>
                <a:latin typeface="Arial" charset="0"/>
                <a:ea typeface="ＭＳ Ｐゴシック" charset="0"/>
                <a:cs typeface="Arial"/>
                <a:sym typeface="Helvetica Neue" charset="0"/>
                <a:hlinkClick r:id="rId6"/>
              </a:rPr>
              <a:t>educators@boundless.com</a:t>
            </a:r>
            <a:endParaRPr lang="en-US" sz="1800" dirty="0">
              <a:solidFill>
                <a:schemeClr val="bg1"/>
              </a:solidFill>
              <a:latin typeface="Arial"/>
              <a:cs typeface="Arial"/>
            </a:endParaRPr>
          </a:p>
        </p:txBody>
      </p:sp>
      <p:sp>
        <p:nvSpPr>
          <p:cNvPr id="3" name="TextBox 2"/>
          <p:cNvSpPr txBox="1"/>
          <p:nvPr/>
        </p:nvSpPr>
        <p:spPr>
          <a:xfrm>
            <a:off x="228600" y="2819400"/>
            <a:ext cx="2590800" cy="123111"/>
          </a:xfrm>
          <a:prstGeom prst="rect">
            <a:avLst/>
          </a:prstGeom>
          <a:noFill/>
        </p:spPr>
        <p:txBody>
          <a:bodyPr wrap="square" lIns="0" tIns="0" rIns="0" bIns="0" rtlCol="0">
            <a:spAutoFit/>
          </a:bodyPr>
          <a:lstStyle/>
          <a:p>
            <a:pPr algn="l"/>
            <a:r>
              <a:rPr lang="en-US" sz="800" dirty="0" smtClean="0">
                <a:latin typeface="Arial"/>
                <a:cs typeface="Arial"/>
                <a:hlinkClick r:id="rId7"/>
              </a:rPr>
              <a:t>http://</a:t>
            </a:r>
            <a:r>
              <a:rPr lang="en-US" sz="800" dirty="0" err="1" smtClean="0">
                <a:latin typeface="Arial"/>
                <a:cs typeface="Arial"/>
                <a:hlinkClick r:id="rId7"/>
              </a:rPr>
              <a:t>boundless.com</a:t>
            </a:r>
            <a:r>
              <a:rPr lang="en-US" sz="800" dirty="0" smtClean="0">
                <a:latin typeface="Arial"/>
                <a:cs typeface="Arial"/>
                <a:hlinkClick r:id="rId7"/>
              </a:rPr>
              <a:t>/teaching-platform</a:t>
            </a:r>
            <a:endParaRPr lang="en-US" sz="800" dirty="0">
              <a:latin typeface="Arial"/>
              <a:cs typeface="Arial"/>
            </a:endParaRPr>
          </a:p>
        </p:txBody>
      </p:sp>
    </p:spTree>
    <p:extLst>
      <p:ext uri="{BB962C8B-B14F-4D97-AF65-F5344CB8AC3E}">
        <p14:creationId xmlns:p14="http://schemas.microsoft.com/office/powerpoint/2010/main" val="3377858826"/>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Melting Icicle</a:t>
            </a:r>
          </a:p>
          <a:p>
            <a:pPr lvl="1"/>
            <a:r>
              <a:rPr lang="en-US" dirty="0" smtClean="0"/>
              <a:t>Heat from the air transfers to the ice causing it to melt.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Public Domain Pictures.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"Icicle Drip Free Stock Photo - Public Domain Pictures."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http://www.publicdomainpictures.net/view-image.php?image=8182&amp;picture=icicle-drip</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4859773ec20fc56ed6b8210ed4d905d}">
                <a14:useLocalDpi xmlns:a14="http://schemas.microsoft.com/office/drawing/2010/main" val="0"/>
              </a:ext>
            </a:extLst>
          </a:blip>
          <a:stretch>
            <a:fillRect/>
          </a:stretch>
        </p:blipFill>
        <p:spPr>
          <a:xfrm>
            <a:off x="3124200" y="533400"/>
            <a:ext cx="2895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Phase Transitions</a:t>
            </a:r>
          </a:p>
          <a:p>
            <a:pPr lvl="1"/>
            <a:r>
              <a:rPr lang="en-US" dirty="0" smtClean="0"/>
              <a:t>(a) Energy is required to partially overcome the attractive forces between molecules in a solid to form a liquid. That same energy must be removed for freezing to take place. (b) Molecules are separated by large distances when going from liquid to vapor, requiring significant energy to overcome molecular attraction. The same energy must be removed for condensation to take place. There is no temperature change until a phase change is complete.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2bcd14ed5859a319c7179ad67eb0b46}">
                <a14:useLocalDpi xmlns:a14="http://schemas.microsoft.com/office/drawing/2010/main" val="0"/>
              </a:ext>
            </a:extLst>
          </a:blip>
          <a:stretch>
            <a:fillRect/>
          </a:stretch>
        </p:blipFill>
        <p:spPr>
          <a:xfrm>
            <a:off x="2372651" y="533400"/>
            <a:ext cx="439869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Examples of Heat Transfer</a:t>
            </a:r>
          </a:p>
          <a:p>
            <a:pPr lvl="1"/>
            <a:r>
              <a:rPr lang="en-US" dirty="0" smtClean="0"/>
              <a:t>(a) The chilling effect of a clear breezy night is produced by the wind and by radiative heat transfer to cold outer space. (b) There was once great controversy about the Earth's age, but it is now generally accepted to be about 4.5 billion years old. Much of the debate is centered on the Earth's molten interior. According to our understanding of heat transfer, if the Earth is really that old, its center should have cooled off long ago. The discovery of radioactivity in rocks revealed the source of energy that keeps the Earth's interior molten, despite heat transfer to the surface, and from there to cold outer space.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http://cnx.org/content/m42221/latest/?collection=col11406/1.7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74fa1fbaf6da8860fedb3330a4f569e}">
                <a14:useLocalDpi xmlns:a14="http://schemas.microsoft.com/office/drawing/2010/main" val="0"/>
              </a:ext>
            </a:extLst>
          </a:blip>
          <a:stretch>
            <a:fillRect/>
          </a:stretch>
        </p:blipFill>
        <p:spPr>
          <a:xfrm>
            <a:off x="1261482" y="533400"/>
            <a:ext cx="662103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Vapor Pressure Diagram</a:t>
            </a:r>
          </a:p>
          <a:p>
            <a:pPr lvl="1"/>
            <a:r>
              <a:rPr lang="en-US" dirty="0" smtClean="0"/>
              <a:t>(a) Because of the distribution of speeds and kinetic energies, some water molecules can break away to the vapor phase even at temperatures below the ordinary boiling point. (b) If the container is sealed, evaporation will continue until there is enough vapor density for the condensation rate to equal the evaporation rate. This vapor density and the partial pressure it creates are the saturation values. They increase with temperature and are independent of the presence of other gases, such as air. They depend only on the vapor pressure of water.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November 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http://cnx.org/content/m42219/latest/?collection=col11406/1.7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c87a377ec4af925fb5ada46b165ae4f}">
                <a14:useLocalDpi xmlns:a14="http://schemas.microsoft.com/office/drawing/2010/main" val="0"/>
              </a:ext>
            </a:extLst>
          </a:blip>
          <a:stretch>
            <a:fillRect/>
          </a:stretch>
        </p:blipFill>
        <p:spPr>
          <a:xfrm>
            <a:off x="1421637" y="533400"/>
            <a:ext cx="630072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Julius Robert Mayer</a:t>
            </a:r>
          </a:p>
          <a:p>
            <a:pPr lvl="1"/>
            <a:r>
              <a:rPr lang="en-US" dirty="0" smtClean="0"/>
              <a:t>Julius Robert von Mayer (November 25, 1814 – March 20, 1878), a German physician and physicist, was one of the founders of thermodynamics. He is best known for his 1841 enunciation of one of the original statements of the conservation of energy (or what is now known as one of the first versions of the first law of thermodynamics): "Energy can be neither created nor destroyed. " In 1842, Mayer described the vital chemical process now referred to as oxidation as the primary source of energy for any living creature. His achievements were overlooked and credit for the discovery of the mechanical equivalent of heat was attributed to James Joule in the following year. von Mayer also proposed that plants convert light into chemical energy.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"Julius Robert von Mayer."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http://en.wikipedia.org/wiki/Julius_Robert_von_Mayer</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863e26862a272070a2806a224dc2fe7}">
                <a14:useLocalDpi xmlns:a14="http://schemas.microsoft.com/office/drawing/2010/main" val="0"/>
              </a:ext>
            </a:extLst>
          </a:blip>
          <a:stretch>
            <a:fillRect/>
          </a:stretch>
        </p:blipFill>
        <p:spPr>
          <a:xfrm>
            <a:off x="3227614" y="533400"/>
            <a:ext cx="268877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Water Vapor in the Atmosphere</a:t>
            </a:r>
          </a:p>
          <a:p>
            <a:pPr lvl="1"/>
            <a:r>
              <a:rPr lang="en-US" dirty="0" smtClean="0"/>
              <a:t>Water vapor condenses in the atmosphere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"Water vapour."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http://en.wikipedia.org/wiki/Water_vapour%23Air_and_water_vapor_density_interactions_at_equal_temperatures</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4ed53d8b33fa6dea0bc072718fca205}">
                <a14:useLocalDpi xmlns:a14="http://schemas.microsoft.com/office/drawing/2010/main" val="0"/>
              </a:ext>
            </a:extLst>
          </a:blip>
          <a:stretch>
            <a:fillRect/>
          </a:stretch>
        </p:blipFill>
        <p:spPr>
          <a:xfrm>
            <a:off x="2941595" y="533400"/>
            <a:ext cx="326081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Heat Transfer</a:t>
            </a:r>
          </a:p>
          <a:p>
            <a:pPr lvl="1"/>
            <a:r>
              <a:rPr lang="en-US" dirty="0" smtClean="0"/>
              <a:t>A brief introduction to heat transfer for students.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28694379ed7259581af69cf4736bd3d8}">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Heat Transfer and Equilibrium</a:t>
            </a:r>
          </a:p>
          <a:p>
            <a:pPr lvl="1"/>
            <a:r>
              <a:rPr lang="en-US" dirty="0" smtClean="0"/>
              <a:t>(a) The soft drink and the ice have different temperatures, T1 and T2, and are not in thermal equilibrium. (b) When the soft drink and ice are allowed to interact, energy is transferred until they reach the same temperature T, achieving equilibrium. Heat transfer occurs due to the difference in temperatures. In fact, since the soft drink and ice are both in contact with the surrounding air and bench, the equilibrium temperature will be the same for both.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http://cnx.org/content/m42223/latest/?collection=col11406/1.7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a63ebe7fe4a3680efd6623a5ea5db44}">
                <a14:useLocalDpi xmlns:a14="http://schemas.microsoft.com/office/drawing/2010/main" val="0"/>
              </a:ext>
            </a:extLst>
          </a:blip>
          <a:stretch>
            <a:fillRect/>
          </a:stretch>
        </p:blipFill>
        <p:spPr>
          <a:xfrm>
            <a:off x="2346898" y="533400"/>
            <a:ext cx="445020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Effect of Thickness on Heat Conduction</a:t>
            </a:r>
          </a:p>
          <a:p>
            <a:pPr lvl="1"/>
            <a:r>
              <a:rPr lang="en-US" dirty="0" smtClean="0"/>
              <a:t>Heat conduction occurs through any material, represented here by a rectangular bar. The temperature of the material is T2 on the left and T1 on the right, where T2 is greater than T1. The rate of heat transfer by conduction is directly proportional to the surface area A, the temperature difference T2−T1, and the substance's conductivity k. The rate of heat transfer is inversely proportional to the thickness 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http://cnx.org/content/m42228/latest/?collection=col11406/1.7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f81d70d28fe5a862df068a76cc9ab49}">
                <a14:useLocalDpi xmlns:a14="http://schemas.microsoft.com/office/drawing/2010/main" val="0"/>
              </a:ext>
            </a:extLst>
          </a:blip>
          <a:stretch>
            <a:fillRect/>
          </a:stretch>
        </p:blipFill>
        <p:spPr>
          <a:xfrm>
            <a:off x="266700" y="533400"/>
            <a:ext cx="8610600" cy="4169343"/>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Specific Heat Capacity</a:t>
            </a:r>
          </a:p>
          <a:p>
            <a:pPr lvl="1"/>
            <a:r>
              <a:rPr lang="en-US" dirty="0" smtClean="0"/>
              <a:t>This lesson relates heat to a change in temperature. We discuss how the amount of heat needed for a temperature change is dependent on mass and the substance involved, and that relationship is represented by the specific heat capactiy of the substance, C.</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e5820d0fd2085e9ea4e933494fe01c1e}">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oundlessHQ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48000" cy="6464300"/>
          </a:xfrm>
          <a:prstGeom prst="rect">
            <a:avLst/>
          </a:prstGeom>
        </p:spPr>
      </p:pic>
      <p:sp>
        <p:nvSpPr>
          <p:cNvPr id="16" name="Text Placeholder 15"/>
          <p:cNvSpPr>
            <a:spLocks noGrp="1"/>
          </p:cNvSpPr>
          <p:nvPr>
            <p:ph type="body" sz="quarter" idx="10"/>
          </p:nvPr>
        </p:nvSpPr>
        <p:spPr/>
        <p:txBody>
          <a:bodyPr/>
          <a:lstStyle/>
          <a:p>
            <a:pPr>
              <a:lnSpc>
                <a:spcPct val="110000"/>
              </a:lnSpc>
            </a:pPr>
            <a:r>
              <a:rPr lang="en-US" dirty="0" smtClean="0"/>
              <a:t>Boundless is an innovative technology company making education more affordable and accessible for students everywhere. The company creates the world’s best open educational content in 20+ subjects that align to more than 1,000 popular college textbooks. Boundless integrates learning technology into all its premium books to help students study more efficiently at a fraction of the cost of traditional textbooks. The company also empowers educators to engage their students more effectively through customizable books and intuitive teaching tools as part of the Boundless Teaching Platform. More than 2 million learners access Boundless free and premium content each month across the company’s wide distribution platforms, including its website, </a:t>
            </a:r>
            <a:r>
              <a:rPr lang="en-US" dirty="0" err="1" smtClean="0"/>
              <a:t>iOS</a:t>
            </a:r>
            <a:r>
              <a:rPr lang="en-US" dirty="0" smtClean="0"/>
              <a:t> apps, Kindle books, and </a:t>
            </a:r>
            <a:r>
              <a:rPr lang="en-US" dirty="0" err="1" smtClean="0"/>
              <a:t>iBooks</a:t>
            </a:r>
            <a:r>
              <a:rPr lang="en-US" dirty="0" smtClean="0"/>
              <a:t>. To get started learning or teaching with Boundless, visit </a:t>
            </a:r>
            <a:r>
              <a:rPr lang="en-US" dirty="0" smtClean="0">
                <a:hlinkClick r:id="rId3"/>
              </a:rPr>
              <a:t>boundless.com</a:t>
            </a:r>
            <a:r>
              <a:rPr lang="en-US" dirty="0" smtClean="0"/>
              <a:t>.</a:t>
            </a:r>
            <a:endParaRPr lang="en-US" dirty="0"/>
          </a:p>
        </p:txBody>
      </p:sp>
      <p:sp>
        <p:nvSpPr>
          <p:cNvPr id="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Rectangle 9"/>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itle 16"/>
          <p:cNvSpPr>
            <a:spLocks noGrp="1"/>
          </p:cNvSpPr>
          <p:nvPr>
            <p:ph type="title"/>
          </p:nvPr>
        </p:nvSpPr>
        <p:spPr/>
        <p:txBody>
          <a:bodyPr/>
          <a:lstStyle/>
          <a:p>
            <a:r>
              <a:rPr lang="en-US" dirty="0" smtClean="0"/>
              <a:t>About Boundless</a:t>
            </a:r>
            <a:endParaRPr lang="en-US" dirty="0"/>
          </a:p>
        </p:txBody>
      </p:sp>
    </p:spTree>
    <p:extLst>
      <p:ext uri="{BB962C8B-B14F-4D97-AF65-F5344CB8AC3E}">
        <p14:creationId xmlns:p14="http://schemas.microsoft.com/office/powerpoint/2010/main" val="170335963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Specific Heats</a:t>
            </a:r>
          </a:p>
          <a:p>
            <a:pPr lvl="1"/>
            <a:r>
              <a:rPr lang="en-US" dirty="0" smtClean="0"/>
              <a:t>Listed are the specific heats of various substances. These values are identical in units of cal/(g⋅C).3. cv at constant volume and at 20.0ºC, except as noted, and at 1.00 atm average pressure. Values in parentheses are cp at a constant pressure of 1.00 atm.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14,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http://cnx.org/content/m42224/latest/?collection=col11406/1.7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9454f3fa1d81186aac8e80a5258afb6}">
                <a14:useLocalDpi xmlns:a14="http://schemas.microsoft.com/office/drawing/2010/main" val="0"/>
              </a:ext>
            </a:extLst>
          </a:blip>
          <a:stretch>
            <a:fillRect/>
          </a:stretch>
        </p:blipFill>
        <p:spPr>
          <a:xfrm>
            <a:off x="3616036" y="533400"/>
            <a:ext cx="191192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Heating and Phase Changes of Water</a:t>
            </a:r>
          </a:p>
          <a:p>
            <a:pPr lvl="1"/>
            <a:r>
              <a:rPr lang="en-US" dirty="0" smtClean="0"/>
              <a:t>A graph of temperature versus energy added. The system is constructed so that no vapor evaporates while ice warms to become liquid water, and so that, when vaporization occurs, the vapor remains in of the system. The long stretches of constant temperature values at 0ºC and 100ºC reflect the large latent heat of melting and vaporization, respectively.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http://cnx.org/content/m42225/latest/?collection=col11406/1.7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5e1a43542f381d9699d6eb6a84e63e7}">
                <a14:useLocalDpi xmlns:a14="http://schemas.microsoft.com/office/drawing/2010/main" val="0"/>
              </a:ext>
            </a:extLst>
          </a:blip>
          <a:stretch>
            <a:fillRect/>
          </a:stretch>
        </p:blipFill>
        <p:spPr>
          <a:xfrm>
            <a:off x="1232391" y="533400"/>
            <a:ext cx="667921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Heating Up Ice</a:t>
            </a:r>
          </a:p>
          <a:p>
            <a:pPr lvl="1"/>
            <a:r>
              <a:rPr lang="en-US" dirty="0" smtClean="0"/>
              <a:t>Andrew Vanden Heuvel explores latent heat while trying to cool down his soda.</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66ee7571bd71dcf2c1c093bd6aad86f1}">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Molecular internal vibrations</a:t>
            </a:r>
          </a:p>
          <a:p>
            <a:pPr lvl="1"/>
            <a:r>
              <a:rPr lang="en-US" dirty="0" smtClean="0"/>
              <a:t>When a gas is heated, translational kientic energy of molecules in the gas will increase. In addition, molecules in the gas may pick up many characteristic internal vibrations. Potential energy stored in these internal degrees of freedom contributes to specific heat of the gas.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"Thermally Agitated Molecule."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http://en.wikipedia.org/wiki/File:Thermally_Agitated_Molecule.gif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39b4be2c717d34b05fbc93cb2b5ce9f}">
                <a14:useLocalDpi xmlns:a14="http://schemas.microsoft.com/office/drawing/2010/main" val="0"/>
              </a:ext>
            </a:extLst>
          </a:blip>
          <a:stretch>
            <a:fillRect/>
          </a:stretch>
        </p:blipFill>
        <p:spPr>
          <a:xfrm>
            <a:off x="2400300" y="533400"/>
            <a:ext cx="43434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Heat Transfer and Specific Heat Capacity</a:t>
            </a:r>
          </a:p>
          <a:p>
            <a:pPr lvl="1"/>
            <a:r>
              <a:rPr lang="en-US" dirty="0" smtClean="0"/>
              <a:t>The heat Q transferred to cause a temperature change depends on the magnitude of the temperature change, the mass of the system, and the substance and phase involved. (a) The amount of heat transferred is directly proportional to the temperature change. To double the temperature change of a mass m, you need to add twice the heat. (b) The amount of heat transferred is also directly proportional to the mass. To cause an equivalent temperature change in a doubled mass, you need to add twice the heat. (c) The amount of heat transferred depends on the substance and its phase. If it takes an amount Q of heat to cause a temperature change ΔT in a given mass of copper, it will take 10.8 times that amount of heat to cause the equivalent temperature change in the same mass of water assuming no phase change in either substance.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14,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http://cnx.org/content/m42224/latest/?collection=col11406/1.7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1f701109f147c8afca3fa647dd27941}">
                <a14:useLocalDpi xmlns:a14="http://schemas.microsoft.com/office/drawing/2010/main" val="0"/>
              </a:ext>
            </a:extLst>
          </a:blip>
          <a:stretch>
            <a:fillRect/>
          </a:stretch>
        </p:blipFill>
        <p:spPr>
          <a:xfrm>
            <a:off x="2779968" y="533400"/>
            <a:ext cx="358406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Microscopic Illustration of Conduction</a:t>
            </a:r>
          </a:p>
          <a:p>
            <a:pPr lvl="1"/>
            <a:r>
              <a:rPr lang="en-US" dirty="0" smtClean="0"/>
              <a:t>he molecules in two bodies at different temperatures have different average kinetic energies. Collisions occurring at the contact surface tend to transfer energy from high-temperature regions to low-temperature regions. In this illustration, a molecule in the lower temperature region (right side) has low energy before collision, but its energy increases after colliding with the contact surface. In contrast, a molecule in the higher temperature region (left side) has high energy before collision, but its energy decreases after colliding with the contact surface.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http://cnx.org/content/m42228/latest/?collection=col11406/1.7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0651b72e10c688f2ac1e501bd05f837}">
                <a14:useLocalDpi xmlns:a14="http://schemas.microsoft.com/office/drawing/2010/main" val="0"/>
              </a:ext>
            </a:extLst>
          </a:blip>
          <a:stretch>
            <a:fillRect/>
          </a:stretch>
        </p:blipFill>
        <p:spPr>
          <a:xfrm>
            <a:off x="1914325" y="533400"/>
            <a:ext cx="531534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Sun and Internal Energy</a:t>
            </a:r>
          </a:p>
          <a:p>
            <a:pPr lvl="1"/>
            <a:r>
              <a:rPr lang="en-US" dirty="0" smtClean="0"/>
              <a:t>Nuclear fusion in the sun converts nuclear potential energy into available internal energy and keeps the temperature of the Sun very high.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"Heat."</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http://en.wikipedia.org/wiki/Heat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67b595157511b01023c68b08614941c}">
                <a14:useLocalDpi xmlns:a14="http://schemas.microsoft.com/office/drawing/2010/main" val="0"/>
              </a:ext>
            </a:extLst>
          </a:blip>
          <a:stretch>
            <a:fillRect/>
          </a:stretch>
        </p:blipFill>
        <p:spPr>
          <a:xfrm>
            <a:off x="1480612" y="533400"/>
            <a:ext cx="618277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1 Equivalence of Heat and Work</a:t>
            </a:r>
          </a:p>
          <a:p>
            <a:pPr lvl="1"/>
            <a:r>
              <a:rPr lang="en-US" dirty="0" smtClean="0"/>
              <a:t>Schematic depiction of Joule's experiment that established the equivalence of heat and work</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http://cnx.org/content/m42223/latest/?collection=col11406/1.7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e43d20cdb8074f67bc2653e6233507a}">
                <a14:useLocalDpi xmlns:a14="http://schemas.microsoft.com/office/drawing/2010/main" val="0"/>
              </a:ext>
            </a:extLst>
          </a:blip>
          <a:stretch>
            <a:fillRect/>
          </a:stretch>
        </p:blipFill>
        <p:spPr>
          <a:xfrm>
            <a:off x="2138917" y="533400"/>
            <a:ext cx="486616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Bomb Calorimeter</a:t>
            </a:r>
          </a:p>
          <a:p>
            <a:pPr lvl="1"/>
            <a:r>
              <a:rPr lang="en-US" dirty="0" smtClean="0"/>
              <a:t>This is the picture of a typical setup of bomb calorimeter.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"Bomb Calorimeter."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http://commons.wikimedia.org/wiki/File:Bomb_Calorimeter.png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79580eccbb66806bcb7dc9999c1a706}">
                <a14:useLocalDpi xmlns:a14="http://schemas.microsoft.com/office/drawing/2010/main" val="0"/>
              </a:ext>
            </a:extLst>
          </a:blip>
          <a:stretch>
            <a:fillRect/>
          </a:stretch>
        </p:blipFill>
        <p:spPr>
          <a:xfrm>
            <a:off x="1391704" y="533400"/>
            <a:ext cx="636059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greenhouse effect</a:t>
            </a:r>
          </a:p>
          <a:p>
            <a:pPr lvl="1"/>
            <a:r>
              <a:rPr lang="en-US" dirty="0" smtClean="0"/>
              <a:t>A summary of the heat transfer in the Earth's atmosphere.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"Greenhouse effect."</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http://en.wikipedia.org/wiki/Greenhouse_effect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d5b81ae543c25bf37a365ca1ad20d75}">
                <a14:useLocalDpi xmlns:a14="http://schemas.microsoft.com/office/drawing/2010/main" val="0"/>
              </a:ext>
            </a:extLst>
          </a:blip>
          <a:stretch>
            <a:fillRect/>
          </a:stretch>
        </p:blipFill>
        <p:spPr>
          <a:xfrm>
            <a:off x="1452460" y="533400"/>
            <a:ext cx="623908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Heat and Heat Transfer</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Heat and Heat Transfer</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Introduction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7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Specific Heat</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90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Phase Change and Latent Heat</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3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Methods of Heat Transfer</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Global Warming</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 name="Picture 1" descr="chapterimage.jpg"/>
          <p:cNvPicPr>
            <a:picLocks noChangeAspect="1"/>
          </p:cNvPicPr>
          <p:nvPr/>
        </p:nvPicPr>
        <p:blipFill>
          <a:blip r:embed="rId6">
            <a:extLst>
              <a:ext uri="{874fa1fbaf6da8860fedb3330a4f569e}">
                <a14:useLocalDpi xmlns:a14="http://schemas.microsoft.com/office/drawing/2010/main" val="0"/>
              </a:ext>
            </a:extLst>
          </a:blip>
          <a:stretch>
            <a:fillRect/>
          </a:stretch>
        </p:blipFill>
        <p:spPr>
          <a:xfrm>
            <a:off x="3200400" y="304800"/>
            <a:ext cx="863600" cy="566521"/>
          </a:xfrm>
          <a:prstGeom prst="rect">
            <a:avLst/>
          </a:prstGeom>
        </p:spPr>
      </p:pic>
      <p:pic>
        <p:nvPicPr>
          <p:cNvPr id="29" name="Picture 28" descr="chapterima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1447800"/>
            <a:ext cx="863600" cy="863600"/>
          </a:xfrm>
          <a:prstGeom prst="rect">
            <a:avLst/>
          </a:prstGeom>
        </p:spPr>
      </p:pic>
      <p:pic>
        <p:nvPicPr>
          <p:cNvPr id="30" name="Picture 29" descr="chapterimage.jpg"/>
          <p:cNvPicPr>
            <a:picLocks noChangeAspect="1"/>
          </p:cNvPicPr>
          <p:nvPr/>
        </p:nvPicPr>
        <p:blipFill>
          <a:blip r:embed="rId7">
            <a:extLst>
              <a:ext uri="{b4859773ec20fc56ed6b8210ed4d905d}">
                <a14:useLocalDpi xmlns:a14="http://schemas.microsoft.com/office/drawing/2010/main" val="0"/>
              </a:ext>
            </a:extLst>
          </a:blip>
          <a:stretch>
            <a:fillRect/>
          </a:stretch>
        </p:blipFill>
        <p:spPr>
          <a:xfrm>
            <a:off x="3200400" y="2590800"/>
            <a:ext cx="575733" cy="863600"/>
          </a:xfrm>
          <a:prstGeom prst="rect">
            <a:avLst/>
          </a:prstGeom>
        </p:spPr>
      </p:pic>
      <p:pic>
        <p:nvPicPr>
          <p:cNvPr id="31" name="Picture 30" descr="chapterimage.jpg"/>
          <p:cNvPicPr>
            <a:picLocks noChangeAspect="1"/>
          </p:cNvPicPr>
          <p:nvPr/>
        </p:nvPicPr>
        <p:blipFill>
          <a:blip r:embed="rId8">
            <a:extLst>
              <a:ext uri="{30651b72e10c688f2ac1e501bd05f837}">
                <a14:useLocalDpi xmlns:a14="http://schemas.microsoft.com/office/drawing/2010/main" val="0"/>
              </a:ext>
            </a:extLst>
          </a:blip>
          <a:stretch>
            <a:fillRect/>
          </a:stretch>
        </p:blipFill>
        <p:spPr>
          <a:xfrm>
            <a:off x="3200400" y="3733800"/>
            <a:ext cx="863600" cy="705684"/>
          </a:xfrm>
          <a:prstGeom prst="rect">
            <a:avLst/>
          </a:prstGeom>
        </p:spPr>
      </p:pic>
      <p:pic>
        <p:nvPicPr>
          <p:cNvPr id="32" name="Picture 31" descr="chapterimage.jpg"/>
          <p:cNvPicPr>
            <a:picLocks noChangeAspect="1"/>
          </p:cNvPicPr>
          <p:nvPr/>
        </p:nvPicPr>
        <p:blipFill>
          <a:blip r:embed="rId9">
            <a:extLst>
              <a:ext uri="{9d5b81ae543c25bf37a365ca1ad20d75}">
                <a14:useLocalDpi xmlns:a14="http://schemas.microsoft.com/office/drawing/2010/main" val="0"/>
              </a:ext>
            </a:extLst>
          </a:blip>
          <a:stretch>
            <a:fillRect/>
          </a:stretch>
        </p:blipFill>
        <p:spPr>
          <a:xfrm>
            <a:off x="3200400" y="4876800"/>
            <a:ext cx="863600" cy="601204"/>
          </a:xfrm>
          <a:prstGeom prst="rect">
            <a:avLst/>
          </a:prstGeom>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Convection in a Pot of Water</a:t>
            </a:r>
          </a:p>
          <a:p>
            <a:pPr lvl="1"/>
            <a:r>
              <a:rPr lang="en-US" dirty="0" smtClean="0"/>
              <a:t>Convection plays an important role in heat transfer inside this pot of water. Once conducted to the inside, heat transfer to other parts of the pot is mostly by convection. The hotter water expands, decreases in density, and rises to transfer heat to other regions of the water, while colder water sinks to the bottom. This process keeps repeating.</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College Physics. October 15,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http://cnx.org/content/m42229/latest/?collection=col11406/1.7</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72577f25d9bae5e668df3d8e46a18d0}">
                <a14:useLocalDpi xmlns:a14="http://schemas.microsoft.com/office/drawing/2010/main" val="0"/>
              </a:ext>
            </a:extLst>
          </a:blip>
          <a:stretch>
            <a:fillRect/>
          </a:stretch>
        </p:blipFill>
        <p:spPr>
          <a:xfrm>
            <a:off x="2293538" y="533400"/>
            <a:ext cx="455692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http://en.wikipedia.org/wiki/Cumulus_clouds</a:t>
            </a:r>
          </a:p>
          <a:p>
            <a:pPr lvl="1"/>
            <a:r>
              <a:rPr lang="en-US" dirty="0" smtClean="0"/>
              <a:t>Cumulus clouds are caused by water vapor that rises because of convection. The rise of clouds is driven by a positive feedback mechanism.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"Cumulus clouds."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http://en.wikipedia.org/wiki/Cumulus_clouds</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8301856057f04ef06190491dfd166a0}">
                <a14:useLocalDpi xmlns:a14="http://schemas.microsoft.com/office/drawing/2010/main" val="0"/>
              </a:ext>
            </a:extLst>
          </a:blip>
          <a:stretch>
            <a:fillRect/>
          </a:stretch>
        </p:blipFill>
        <p:spPr>
          <a:xfrm>
            <a:off x="1312413" y="533400"/>
            <a:ext cx="651917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Convection Cells</a:t>
            </a:r>
          </a:p>
          <a:p>
            <a:pPr lvl="1"/>
            <a:r>
              <a:rPr lang="en-US" dirty="0" smtClean="0"/>
              <a:t>Convection cells in a gravity field.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"Convection."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http://en.wikipedia.org/wiki/Convection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45eef46d44a341ec15a3dc09fbe4d08}">
                <a14:useLocalDpi xmlns:a14="http://schemas.microsoft.com/office/drawing/2010/main" val="0"/>
              </a:ext>
            </a:extLst>
          </a:blip>
          <a:stretch>
            <a:fillRect/>
          </a:stretch>
        </p:blipFill>
        <p:spPr>
          <a:xfrm>
            <a:off x="1555750" y="533400"/>
            <a:ext cx="60325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Where Is the Most Heat Lost?</a:t>
            </a:r>
          </a:p>
          <a:p>
            <a:pPr lvl="1"/>
            <a:r>
              <a:rPr lang="en-US" dirty="0" smtClean="0"/>
              <a:t>Use movable thermometers to discover where a house has poor insulation.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533400"/>
            <a:ext cx="86106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10" name="Text Placeholder 9"/>
          <p:cNvSpPr>
            <a:spLocks noGrp="1"/>
          </p:cNvSpPr>
          <p:nvPr>
            <p:ph type="body" sz="quarter" idx="10"/>
          </p:nvPr>
        </p:nvSpPr>
        <p:spPr/>
        <p:txBody>
          <a:bodyPr/>
          <a:lstStyle/>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"greenhouse gas."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
              </a:rPr>
              <a:t>http://en.wiktionary.org/wiki/greenhouse_gas</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"greenhouse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http://en.wiktionary.org/wiki/greenhouse_effect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"radiative transfer."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http://en.wiktionary.org/wiki/radiative_transfer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Cornell University Library.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"[0903.4603] Evolution and the second law of thermodynamics."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http://arxiv.org/abs/0903.4603</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"Radiative transfer."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http://en.wikipedia.org/wiki/Radiative_transfer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National Air and Space Association.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"Aerosols: Tiny Particles, Big Impact : Feature Articles."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http://earthobservatory.nasa.gov/Features/Aerosols/page3.php</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"Greenhouse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http://en.wikipedia.org/wiki/Greenhouse_effect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Intergovernmental Panel on Climate Change.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"TS.2.1 Greenhouse Gases - AR4 WGI Technical Summary."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http://www.ipcc.ch/publications_and_data/ar4/wg1/en/tssts-2-1.html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"emissivity."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http://en.wiktionary.org/wiki/emissivity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"blackbody."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http://en.wiktionary.org/wiki/blackbody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3"/>
              </a:rPr>
              <a:t>http://cnx.org/content/m42230/latest/?collection=col11406/1.7</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"constant-pressure calorimeter."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http://en.wikipedia.org/wiki/constant-pressure%20calorimeter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http://www.boundless.com//physics/definition/constant-volume-calorimeter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"calorimeter."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9"/>
              </a:rPr>
              <a:t>http://en.wiktionary.org/wiki/calorimeter</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"Calorimetry."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1"/>
              </a:rPr>
              <a:t>http://en.wikipedia.org/wiki/Calorimetry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"Calorimeter."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http://en.wikipedia.org/wiki/Calorimeter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"positive feedback."</a:t>
            </a:r>
            <a:r>
              <a:rPr lang="en-US" sz="1200" dirty="0">
                <a:solidFill>
                  <a:schemeClr val="accent1"/>
                </a:solidFill>
                <a:latin typeface="Arial" charset="0"/>
                <a:ea typeface="ＭＳ Ｐゴシック" charset="0"/>
              </a:rPr>
              <a:t> </a:t>
            </a:r>
            <a:r>
              <a:rPr lang="en-US" sz="1200">
                <a:solidFill>
                  <a:schemeClr val="accent1"/>
                </a:solidFill>
                <a:latin typeface="Arial" charset="0"/>
                <a:ea typeface="ＭＳ Ｐゴシック" charset="0"/>
                <a:hlinkClick r:id="rId33"/>
              </a:rPr>
              <a:t>CC BY-SA 3.0</a:t>
            </a:r>
            <a:r>
              <a:rPr lang="en-US" sz="1200">
                <a:solidFill>
                  <a:schemeClr val="accent1"/>
                </a:solidFill>
                <a:latin typeface="Arial" charset="0"/>
                <a:ea typeface="ＭＳ Ｐゴシック" charset="0"/>
              </a:rPr>
              <a:t> </a:t>
            </a:r>
            <a:r>
              <a:rPr lang="en-US" sz="1200" smtClean="0">
                <a:solidFill>
                  <a:schemeClr val="accent1"/>
                </a:solidFill>
                <a:latin typeface="Arial" charset="0"/>
                <a:ea typeface="ＭＳ Ｐゴシック" charset="0"/>
                <a:hlinkClick r:id="rId34"/>
              </a:rPr>
              <a:t>http://en.wiktionary.org/wiki/positive_feedback</a:t>
            </a:r>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"natural convection."</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http://en.wikipedia.org/wiki/natural%20convection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http://cnx.org/content/m42226/latest/?collection=col11406/1.7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"Convection."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http://en.wikipedia.org/wiki/Convection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http://cnx.org/content/m42229/latest/?collection=col11406/1.7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"specific 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http://en.wiktionary.org/wiki/specific_heat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"adiabatic index."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http://en.wikipedia.org/wiki/adiabatic%20index</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"Fundamental Thermodynamic Relation."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http://en.wikipedia.org/wiki/Fundamental%20Thermodynamic%20Relation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"Julius Robert von Mayer."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http://en.wikipedia.org/wiki/Julius_Robert_von_Mayer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"Specific 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http://en.wikipedia.org/wiki/Specific_heat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"Relations between heat capacities."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http://en.wikipedia.org/wiki/Relations_between_heat_capacities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"Ideal gas."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http://en.wikipedia.org/wiki/Ideal_gas</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"Vaporization."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http://en.wikipedia.org/wiki/Vaporization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"Evaporation."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http://en.wikipedia.org/wiki/Evaporation</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"heat transfer."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http://en.wiktionary.org/wiki/heat_transfer</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"calorimetry."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http://en.wiktionary.org/wiki/calorimetry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http://cnx.org/content/m42226/latest/?collection=col11406/1.7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http://cnx.org/content/m42221/latest/?collection=col11406/1.7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http://cnx.org/content/m42226/latest/?collection=col11406/1.7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http://en.wikipedia.org/wiki/Heat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"OpenStax College, College Physics. September 17, 2013."</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http://cnx.org/content/m42223/latest/?collection=col11406/1.7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"isolated system."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http://en.wiktionary.org/wiki/isolated_system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http://www.boundless.com//physics/definition/internal-energy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"Internal energy."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http://en.wikipedia.org/wiki/Internal_energy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"heat capacity."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http://en.wiktionary.org/wiki/heat_capacity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"enthalpy."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http://en.wiktionary.org/wiki/enthalpy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"Heat capacity."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http://en.wikipedia.org/wiki/Heat_capacity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http://www.boundless.com//physics/definition/mechanical-equivalent-of-heat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"kilocalorie."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http://en.wiktionary.org/wiki/kilocalorie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http://www.boundless.com//physics/definition/thermal-equilibrium--2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http://cnx.org/content/m42223/latest/?collection=col11406/1.7</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http://en.wikipedia.org/wiki/Heat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"specific heat capacity."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http://en.wiktionary.org/wiki/specific_heat_capacity</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"Heat capacity."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http://en.wikipedia.org/wiki/Heat_capacity</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http://cnx.org/content/m42224/latest/?collection=col11406/1.7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Chemistry. October 13, 2015."</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4.0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http://cnx.org/contents/85abf193-2bd2-4908-8563-90b8a7ac8df6@9.110</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"combustion."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http://en.wiktionary.org/wiki/combustion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"Calorimetry."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http://en.wikipedia.org/wiki/Calorimetry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"equilibrium."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http://en.wiktionary.org/wiki/equilibrium</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"condensation."</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http://en.wiktionary.org/wiki/condensation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"Evaporation."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http://en.wikipedia.org/wiki/Evaporation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"Phase (matter)."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http://en.wikipedia.org/wiki/Phase_(matter)%23Phase_equilibrium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"Earth's atmosphere."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http://en.wikipedia.org/wiki/Earth's_atmosphere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"sublimation."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http://en.wiktionary.org/wiki/sublimation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http://www.boundless.com//physics/definition/latent-heat-of-vaporization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http://www.boundless.com//physics/definition/latent-heat-of-fusion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http://cnx.org/content/m42225/latest/?collection=col11406/1.7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"Latent 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http://en.wikipedia.org/wiki/Latent_heat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"thermal conductivity."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http://en.wikipedia.org/wiki/thermal%20conductivity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"Conduction (heat)."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http://en.wikipedia.org/wiki/Conduction_(heat)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http://cnx.org/content/m42228/latest/?collection=col11406/1.7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http://cnx.org/content/m42226/latest/?collection=col11406/1.7</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Heat and Heat Transfer</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Heat and Heat Transfer</a:t>
            </a:r>
            <a:br>
              <a:rPr lang="en-US" dirty="0" smtClean="0"/>
            </a:br>
            <a:r>
              <a:rPr lang="en-US" dirty="0" smtClean="0"/>
              <a:t>(continued)</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Phase Equilbrium</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6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89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2212"/>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3" name="Picture 22" descr="chapterimage.jpg"/>
          <p:cNvPicPr>
            <a:picLocks noChangeAspect="1"/>
          </p:cNvPicPr>
          <p:nvPr/>
        </p:nvPicPr>
        <p:blipFill>
          <a:blip r:embed="rId6">
            <a:extLst>
              <a:ext uri="{ac87a377ec4af925fb5ada46b165ae4f}">
                <a14:useLocalDpi xmlns:a14="http://schemas.microsoft.com/office/drawing/2010/main" val="0"/>
              </a:ext>
            </a:extLst>
          </a:blip>
          <a:stretch>
            <a:fillRect/>
          </a:stretch>
        </p:blipFill>
        <p:spPr>
          <a:xfrm>
            <a:off x="3200400" y="304800"/>
            <a:ext cx="863600" cy="595321"/>
          </a:xfrm>
          <a:prstGeom prst="rect">
            <a:avLst/>
          </a:prstGeom>
        </p:spPr>
      </p:pic>
    </p:spTree>
    <p:extLst>
      <p:ext uri="{BB962C8B-B14F-4D97-AF65-F5344CB8AC3E}">
        <p14:creationId xmlns:p14="http://schemas.microsoft.com/office/powerpoint/2010/main" val="2310582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874fa1fbaf6da8860fedb3330a4f569e}">
                <a14:useLocalDpi xmlns:a14="http://schemas.microsoft.com/office/drawing/2010/main" val="0"/>
              </a:ext>
            </a:extLst>
          </a:blip>
          <a:stretch>
            <a:fillRect/>
          </a:stretch>
        </p:blipFill>
        <p:spPr>
          <a:xfrm>
            <a:off x="152400" y="1447800"/>
            <a:ext cx="2768600" cy="1816201"/>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Overview of Heat</a:t>
            </a:r>
          </a:p>
          <a:p>
            <a:pPr marL="115888" indent="-115888"/>
            <a:r>
              <a:rPr lang="en-US" dirty="0" smtClean="0"/>
              <a:t>Heat as Energy Transfer</a:t>
            </a:r>
          </a:p>
          <a:p>
            <a:pPr marL="115888" indent="-115888"/>
            <a:r>
              <a:rPr lang="en-US" dirty="0"/>
              <a:t/>
            </a:r>
            <a:r>
              <a:rPr lang="en-US" dirty="0"/>
              <a:t>Internal Energy</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Introduction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Introduction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www.boundless.com/physics/textbooks/boundless-physics-textbook/heat-and-heat-transfer-13/introduction-110/</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7800"/>
            <a:ext cx="2768600"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Heat Capacity</a:t>
            </a:r>
          </a:p>
          <a:p>
            <a:pPr marL="115888" indent="-115888"/>
            <a:r>
              <a:rPr lang="en-US" dirty="0" smtClean="0"/>
              <a:t>Specific Heat</a:t>
            </a:r>
          </a:p>
          <a:p>
            <a:pPr marL="115888" indent="-115888"/>
            <a:r>
              <a:rPr lang="en-US" dirty="0"/>
              <a:t/>
            </a:r>
            <a:r>
              <a:rPr lang="en-US" dirty="0"/>
              <a:t>Calorimetry</a:t>
            </a:r>
            <a:r>
              <a:rPr lang="en-US" dirty="0"/>
              <a:t> </a:t>
            </a:r>
            <a:endParaRPr lang="en-US" dirty="0" smtClean="0"/>
          </a:p>
          <a:p>
            <a:pPr marL="115888" indent="-115888"/>
            <a:r>
              <a:rPr lang="en-US" dirty="0"/>
              <a:t/>
            </a:r>
            <a:r>
              <a:rPr lang="en-US" dirty="0"/>
              <a:t>Specific Heat for an Ideal Gas at Constant Pressure and Volume</a:t>
            </a:r>
            <a:r>
              <a:rPr lang="en-US" dirty="0"/>
              <a:t> </a:t>
            </a:r>
            <a:endParaRPr lang="en-US" dirty="0" smtClean="0"/>
          </a:p>
          <a:p>
            <a:pPr marL="115888" indent="-115888"/>
            <a:r>
              <a:rPr lang="en-US" dirty="0"/>
              <a:t/>
            </a:r>
            <a:r>
              <a:rPr lang="en-US" dirty="0"/>
              <a:t>Solving Problems with Calorimetry</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Specific Heat</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Specific Heat</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www.boundless.com/physics/textbooks/boundless-physics-textbook/heat-and-heat-transfer-13/specific-heat-111/</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b4859773ec20fc56ed6b8210ed4d905d}">
                <a14:useLocalDpi xmlns:a14="http://schemas.microsoft.com/office/drawing/2010/main" val="0"/>
              </a:ext>
            </a:extLst>
          </a:blip>
          <a:stretch>
            <a:fillRect/>
          </a:stretch>
        </p:blipFill>
        <p:spPr>
          <a:xfrm>
            <a:off x="152400" y="1447800"/>
            <a:ext cx="1845733"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Latent Heat</a:t>
            </a:r>
          </a:p>
        </p:txBody>
      </p:sp>
      <p:sp>
        <p:nvSpPr>
          <p:cNvPr id="21" name="Title 20"/>
          <p:cNvSpPr>
            <a:spLocks noGrp="1"/>
          </p:cNvSpPr>
          <p:nvPr>
            <p:ph type="title"/>
          </p:nvPr>
        </p:nvSpPr>
        <p:spPr>
          <a:xfrm>
            <a:off x="152400" y="381000"/>
            <a:ext cx="8686800" cy="685800"/>
          </a:xfrm>
        </p:spPr>
        <p:txBody>
          <a:bodyPr/>
          <a:lstStyle/>
          <a:p>
            <a:r>
              <a:rPr lang="en-US" dirty="0" smtClean="0"/>
              <a:t>Phase Change and Latent Heat</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Phase Change and Latent Heat</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www.boundless.com/physics/textbooks/boundless-physics-textbook/heat-and-heat-transfer-13/phase-change-and-latent-heat-112/</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30651b72e10c688f2ac1e501bd05f837}">
                <a14:useLocalDpi xmlns:a14="http://schemas.microsoft.com/office/drawing/2010/main" val="0"/>
              </a:ext>
            </a:extLst>
          </a:blip>
          <a:stretch>
            <a:fillRect/>
          </a:stretch>
        </p:blipFill>
        <p:spPr>
          <a:xfrm>
            <a:off x="152400" y="1447800"/>
            <a:ext cx="2768600" cy="2262341"/>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Conduction</a:t>
            </a:r>
          </a:p>
          <a:p>
            <a:pPr marL="115888" indent="-115888"/>
            <a:r>
              <a:rPr lang="en-US" dirty="0" smtClean="0"/>
              <a:t>Convection</a:t>
            </a:r>
          </a:p>
          <a:p>
            <a:pPr marL="115888" indent="-115888"/>
            <a:r>
              <a:rPr lang="en-US" dirty="0"/>
              <a:t/>
            </a:r>
            <a:r>
              <a:rPr lang="en-US" dirty="0"/>
              <a:t>Radiation</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Methods of Heat Transfer</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Heat and Heat Transfer</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Methods of Heat Transfer</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www.boundless.com/physics/textbooks/boundless-physics-textbook/heat-and-heat-transfer-13/methods-of-heat-transfer-113/</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noteTheme.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slideTheme.xml><?xml version="1.0" encoding="utf-8"?>
<a:theme xmlns:a="http://schemas.openxmlformats.org/drawingml/2006/main" name="Boundless_Theme">
  <a:themeElements>
    <a:clrScheme name="Boundless">
      <a:dk1>
        <a:srgbClr val="FFFFFF"/>
      </a:dk1>
      <a:lt1>
        <a:srgbClr val="FFFFFF"/>
      </a:lt1>
      <a:dk2>
        <a:srgbClr val="000000"/>
      </a:dk2>
      <a:lt2>
        <a:srgbClr val="808080"/>
      </a:lt2>
      <a:accent1>
        <a:srgbClr val="2E2E2E"/>
      </a:accent1>
      <a:accent2>
        <a:srgbClr val="7BBB45"/>
      </a:accent2>
      <a:accent3>
        <a:srgbClr val="353535"/>
      </a:accent3>
      <a:accent4>
        <a:srgbClr val="2C2C2C"/>
      </a:accent4>
      <a:accent5>
        <a:srgbClr val="ADADAD"/>
      </a:accent5>
      <a:accent6>
        <a:srgbClr val="FEB720"/>
      </a:accent6>
      <a:hlink>
        <a:srgbClr val="228DBC"/>
      </a:hlink>
      <a:folHlink>
        <a:srgbClr val="228DB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spDef>
    <a:ln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lnDef>
  </a:objectDefaults>
  <a:extraClrSchemeLst>
    <a:extraClrScheme>
      <a:clrScheme name="Chapt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Lst>
</a:theme>
</file>

<file path=docProps/app.xml><?xml version="1.0" encoding="utf-8"?>
<Properties xmlns="http://schemas.openxmlformats.org/officeDocument/2006/extended-properties" xmlns:vt="http://schemas.openxmlformats.org/officeDocument/2006/docPropsVTypes">
  <TotalTime>1464</TotalTime>
  <Words>0</Words>
  <Application>Microsoft Macintosh PowerPoint</Application>
  <PresentationFormat>On-screen Show (4:3)</PresentationFormat>
  <Paragraphs>0</Paragraphs>
  <Slides>1</Slides>
  <Notes>0</Notes>
  <HiddenSlides>0</HiddenSlides>
  <MMClips>0</MMClips>
  <ScaleCrop>false</ScaleCrop>
  <HeadingPairs>
    <vt:vector baseType="variant" size="4">
      <vt:variant>
        <vt:lpstr>Theme</vt:lpstr>
      </vt:variant>
      <vt:variant>
        <vt:i4>1</vt:i4>
      </vt:variant>
      <vt:variant>
        <vt:lpstr>Slide Titles</vt:lpstr>
      </vt:variant>
      <vt:variant>
        <vt:i4>1</vt:i4>
      </vt:variant>
    </vt:vector>
  </HeadingPairs>
  <TitlesOfParts>
    <vt:vector baseType="lpstr" size="2">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Boundless Study Slides</dc:title>
  <dc:creator>Boundless</dc:creator>
  <cp:lastModifiedBy>Boundless</cp:lastModifiedBy>
  <cp:revision>1</cp:revision>
  <dcterms:created xsi:type="dcterms:W3CDTF">2013-10-07T14:37:03Z</dcterms:created>
  <dcterms:modified xsi:type="dcterms:W3CDTF">2013-11-19T21:58:14Z</dcterms:modified>
</cp:coreProperties>
</file>